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handoutMasterIdLst>
    <p:handoutMasterId r:id="rId32"/>
  </p:handoutMasterIdLst>
  <p:sldIdLst>
    <p:sldId id="279" r:id="rId3"/>
    <p:sldId id="258" r:id="rId4"/>
    <p:sldId id="259" r:id="rId5"/>
    <p:sldId id="298" r:id="rId6"/>
    <p:sldId id="299" r:id="rId7"/>
    <p:sldId id="300" r:id="rId8"/>
    <p:sldId id="301" r:id="rId9"/>
    <p:sldId id="302" r:id="rId10"/>
    <p:sldId id="303" r:id="rId11"/>
    <p:sldId id="304" r:id="rId12"/>
    <p:sldId id="305" r:id="rId13"/>
    <p:sldId id="306" r:id="rId14"/>
    <p:sldId id="307" r:id="rId15"/>
    <p:sldId id="308" r:id="rId16"/>
    <p:sldId id="311" r:id="rId17"/>
    <p:sldId id="309" r:id="rId18"/>
    <p:sldId id="310" r:id="rId19"/>
    <p:sldId id="312" r:id="rId20"/>
    <p:sldId id="313" r:id="rId21"/>
    <p:sldId id="314" r:id="rId22"/>
    <p:sldId id="315" r:id="rId23"/>
    <p:sldId id="316" r:id="rId24"/>
    <p:sldId id="317" r:id="rId25"/>
    <p:sldId id="318" r:id="rId26"/>
    <p:sldId id="319" r:id="rId27"/>
    <p:sldId id="320" r:id="rId28"/>
    <p:sldId id="321" r:id="rId29"/>
    <p:sldId id="27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3154"/>
    <a:srgbClr val="E9E6E8"/>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45"/>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notesMaster" Target="notesMasters/notesMaster1.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1.png"/><Relationship Id="rId1"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42.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188845" y="1832610"/>
            <a:ext cx="7725410" cy="1198880"/>
          </a:xfrm>
          <a:prstGeom prst="rect">
            <a:avLst/>
          </a:prstGeom>
          <a:noFill/>
        </p:spPr>
        <p:txBody>
          <a:bodyPr wrap="square" rtlCol="0">
            <a:spAutoFit/>
          </a:bodyPr>
          <a:lstStyle/>
          <a:p>
            <a:pPr algn="ctr">
              <a:lnSpc>
                <a:spcPct val="90000"/>
              </a:lnSpc>
            </a:pPr>
            <a:r>
              <a:rPr kumimoji="1" lang="zh-CN" altLang="en-US" sz="8000" dirty="0" smtClean="0"/>
              <a:t>字体设计速成班</a:t>
            </a:r>
            <a:endParaRPr kumimoji="1" lang="zh-CN" altLang="en-US" sz="8000" dirty="0" smtClean="0"/>
          </a:p>
        </p:txBody>
      </p:sp>
      <p:sp>
        <p:nvSpPr>
          <p:cNvPr id="6" name="矩形 5"/>
          <p:cNvSpPr/>
          <p:nvPr/>
        </p:nvSpPr>
        <p:spPr>
          <a:xfrm>
            <a:off x="2801303" y="3131902"/>
            <a:ext cx="6850062" cy="11310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2800" dirty="0" smtClean="0">
                <a:solidFill>
                  <a:schemeClr val="tx1"/>
                </a:solidFill>
                <a:latin typeface="微软雅黑" panose="020B0503020204020204" charset="-122"/>
                <a:ea typeface="微软雅黑" panose="020B0503020204020204" charset="-122"/>
              </a:rPr>
              <a:t>字体设计笔画处理技巧</a:t>
            </a:r>
            <a:endParaRPr kumimoji="1" lang="zh-CN" altLang="en-US" sz="2800" dirty="0" smtClean="0">
              <a:solidFill>
                <a:schemeClr val="tx1"/>
              </a:solidFill>
              <a:latin typeface="微软雅黑" panose="020B0503020204020204" charset="-122"/>
              <a:ea typeface="微软雅黑" panose="020B0503020204020204" charset="-122"/>
            </a:endParaRPr>
          </a:p>
        </p:txBody>
      </p:sp>
      <p:sp>
        <p:nvSpPr>
          <p:cNvPr id="42009" name="PA_文本框 30"/>
          <p:cNvSpPr txBox="1">
            <a:spLocks noChangeArrowheads="1"/>
          </p:cNvSpPr>
          <p:nvPr>
            <p:custDataLst>
              <p:tags r:id="rId1"/>
            </p:custDataLst>
          </p:nvPr>
        </p:nvSpPr>
        <p:spPr bwMode="auto">
          <a:xfrm>
            <a:off x="1455738" y="4929188"/>
            <a:ext cx="9280525" cy="73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r>
              <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rPr>
              <a:t>演讲人：邱晨曦</a:t>
            </a: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cxnSp>
        <p:nvCxnSpPr>
          <p:cNvPr id="14" name="直线连接符 16"/>
          <p:cNvCxnSpPr/>
          <p:nvPr/>
        </p:nvCxnSpPr>
        <p:spPr>
          <a:xfrm>
            <a:off x="4023360" y="3223895"/>
            <a:ext cx="413194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矩形 2"/>
          <p:cNvSpPr/>
          <p:nvPr/>
        </p:nvSpPr>
        <p:spPr>
          <a:xfrm>
            <a:off x="1735455" y="1579880"/>
            <a:ext cx="8641080" cy="164655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连接符 3"/>
          <p:cNvCxnSpPr/>
          <p:nvPr/>
        </p:nvCxnSpPr>
        <p:spPr>
          <a:xfrm>
            <a:off x="9918700" y="1332865"/>
            <a:ext cx="69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0610850" y="1325880"/>
            <a:ext cx="0" cy="641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492250" y="3488690"/>
            <a:ext cx="69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498600" y="2862580"/>
            <a:ext cx="0" cy="641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笔画美化</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t>把笔画端点的一个角做圆角处理</a:t>
            </a:r>
            <a:endParaRPr sz="1800"/>
          </a:p>
          <a:p>
            <a:endParaRPr lang="zh-CN" altLang="en-US" sz="1800"/>
          </a:p>
        </p:txBody>
      </p:sp>
      <p:pic>
        <p:nvPicPr>
          <p:cNvPr id="7" name="图片 6"/>
          <p:cNvPicPr>
            <a:picLocks noChangeAspect="1"/>
          </p:cNvPicPr>
          <p:nvPr/>
        </p:nvPicPr>
        <p:blipFill>
          <a:blip r:embed="rId1"/>
          <a:stretch>
            <a:fillRect/>
          </a:stretch>
        </p:blipFill>
        <p:spPr>
          <a:xfrm>
            <a:off x="960755" y="1807210"/>
            <a:ext cx="6953885" cy="1431925"/>
          </a:xfrm>
          <a:prstGeom prst="rect">
            <a:avLst/>
          </a:prstGeom>
        </p:spPr>
      </p:pic>
      <p:pic>
        <p:nvPicPr>
          <p:cNvPr id="8" name="图片 7"/>
          <p:cNvPicPr>
            <a:picLocks noChangeAspect="1"/>
          </p:cNvPicPr>
          <p:nvPr/>
        </p:nvPicPr>
        <p:blipFill>
          <a:blip r:embed="rId2"/>
          <a:srcRect l="9219" r="5344" b="52339"/>
          <a:stretch>
            <a:fillRect/>
          </a:stretch>
        </p:blipFill>
        <p:spPr>
          <a:xfrm>
            <a:off x="941705" y="4287520"/>
            <a:ext cx="6026150" cy="2006600"/>
          </a:xfrm>
          <a:prstGeom prst="rect">
            <a:avLst/>
          </a:prstGeom>
        </p:spPr>
      </p:pic>
      <p:pic>
        <p:nvPicPr>
          <p:cNvPr id="9" name="图片 8"/>
          <p:cNvPicPr>
            <a:picLocks noChangeAspect="1"/>
          </p:cNvPicPr>
          <p:nvPr/>
        </p:nvPicPr>
        <p:blipFill>
          <a:blip r:embed="rId2"/>
          <a:srcRect l="17792" t="50401" r="16344"/>
          <a:stretch>
            <a:fillRect/>
          </a:stretch>
        </p:blipFill>
        <p:spPr>
          <a:xfrm>
            <a:off x="7171690" y="4287520"/>
            <a:ext cx="4540250" cy="2040890"/>
          </a:xfrm>
          <a:prstGeom prst="rect">
            <a:avLst/>
          </a:prstGeom>
        </p:spPr>
      </p:pic>
      <p:sp>
        <p:nvSpPr>
          <p:cNvPr id="5" name="文本框 4"/>
          <p:cNvSpPr txBox="1"/>
          <p:nvPr/>
        </p:nvSpPr>
        <p:spPr>
          <a:xfrm>
            <a:off x="3981450" y="3362960"/>
            <a:ext cx="7730490" cy="82994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lang="zh-CN" altLang="en-US" sz="1600">
                <a:solidFill>
                  <a:schemeClr val="accent1">
                    <a:lumMod val="50000"/>
                  </a:schemeClr>
                </a:solidFill>
              </a:rPr>
              <a:t>黑体字的笔画端点一般都是两个直角，而如果字体设计的需求是偏向优雅、女性的，那么直角的尖锐感就不太合适，把笔画端点中的一个直角处理成圆角效果会更好。</a:t>
            </a:r>
            <a:endParaRPr lang="zh-CN" altLang="en-US" sz="1600">
              <a:solidFill>
                <a:schemeClr val="accent1">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笔画美化</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把竖钩变成竖折</a:t>
            </a:r>
            <a:endParaRPr sz="1800">
              <a:sym typeface="+mn-ea"/>
            </a:endParaRPr>
          </a:p>
          <a:p>
            <a:endParaRPr lang="zh-CN" altLang="en-US" sz="1800"/>
          </a:p>
        </p:txBody>
      </p:sp>
      <p:sp>
        <p:nvSpPr>
          <p:cNvPr id="5" name="文本框 4"/>
          <p:cNvSpPr txBox="1"/>
          <p:nvPr/>
        </p:nvSpPr>
        <p:spPr>
          <a:xfrm>
            <a:off x="941705" y="4235450"/>
            <a:ext cx="2986405" cy="119888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把竖钩、竖弯钩、斜钩、弯钩设计成竖折，也是简化字体、增加设计感的有效技巧。</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941705" y="1848485"/>
            <a:ext cx="6105525" cy="1857375"/>
          </a:xfrm>
          <a:prstGeom prst="rect">
            <a:avLst/>
          </a:prstGeom>
        </p:spPr>
      </p:pic>
      <p:pic>
        <p:nvPicPr>
          <p:cNvPr id="6" name="图片 5"/>
          <p:cNvPicPr>
            <a:picLocks noChangeAspect="1"/>
          </p:cNvPicPr>
          <p:nvPr/>
        </p:nvPicPr>
        <p:blipFill>
          <a:blip r:embed="rId2"/>
          <a:stretch>
            <a:fillRect/>
          </a:stretch>
        </p:blipFill>
        <p:spPr>
          <a:xfrm>
            <a:off x="4853940" y="1848485"/>
            <a:ext cx="6096000" cy="46005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笔画美化</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给笔画增加一点小衬线</a:t>
            </a:r>
            <a:endParaRPr sz="1800">
              <a:sym typeface="+mn-ea"/>
            </a:endParaRPr>
          </a:p>
          <a:p>
            <a:endParaRPr lang="zh-CN" altLang="en-US" sz="1800"/>
          </a:p>
        </p:txBody>
      </p:sp>
      <p:sp>
        <p:nvSpPr>
          <p:cNvPr id="5" name="文本框 4"/>
          <p:cNvSpPr txBox="1"/>
          <p:nvPr/>
        </p:nvSpPr>
        <p:spPr>
          <a:xfrm>
            <a:off x="941705" y="3468370"/>
            <a:ext cx="9897745" cy="82994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宋体字的笔画有衬线所以显得比较复杂，而黑体字的笔画没有衬线所以显得缺少细节，如果在黑体的基础上增加一点点衬线，即在笔画的端点处做一个小拐角，就能增加字体的细节，又不会显得过于复杂。</a:t>
            </a:r>
            <a:endParaRPr sz="1600">
              <a:solidFill>
                <a:schemeClr val="accent1">
                  <a:lumMod val="50000"/>
                </a:schemeClr>
              </a:solidFill>
            </a:endParaRPr>
          </a:p>
        </p:txBody>
      </p:sp>
      <p:pic>
        <p:nvPicPr>
          <p:cNvPr id="7" name="图片 6"/>
          <p:cNvPicPr>
            <a:picLocks noChangeAspect="1"/>
          </p:cNvPicPr>
          <p:nvPr/>
        </p:nvPicPr>
        <p:blipFill>
          <a:blip r:embed="rId1"/>
          <a:stretch>
            <a:fillRect/>
          </a:stretch>
        </p:blipFill>
        <p:spPr>
          <a:xfrm>
            <a:off x="941705" y="1818640"/>
            <a:ext cx="6674485" cy="1384935"/>
          </a:xfrm>
          <a:prstGeom prst="rect">
            <a:avLst/>
          </a:prstGeom>
        </p:spPr>
      </p:pic>
      <p:pic>
        <p:nvPicPr>
          <p:cNvPr id="8" name="图片 7"/>
          <p:cNvPicPr>
            <a:picLocks noChangeAspect="1"/>
          </p:cNvPicPr>
          <p:nvPr/>
        </p:nvPicPr>
        <p:blipFill>
          <a:blip r:embed="rId2"/>
          <a:stretch>
            <a:fillRect/>
          </a:stretch>
        </p:blipFill>
        <p:spPr>
          <a:xfrm>
            <a:off x="914400" y="4661535"/>
            <a:ext cx="4324350" cy="1409700"/>
          </a:xfrm>
          <a:prstGeom prst="rect">
            <a:avLst/>
          </a:prstGeom>
        </p:spPr>
      </p:pic>
      <p:pic>
        <p:nvPicPr>
          <p:cNvPr id="9" name="图片 8"/>
          <p:cNvPicPr>
            <a:picLocks noChangeAspect="1"/>
          </p:cNvPicPr>
          <p:nvPr/>
        </p:nvPicPr>
        <p:blipFill>
          <a:blip r:embed="rId3"/>
          <a:stretch>
            <a:fillRect/>
          </a:stretch>
        </p:blipFill>
        <p:spPr>
          <a:xfrm>
            <a:off x="5399405" y="4661535"/>
            <a:ext cx="5440045" cy="1409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笔画美化</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用圆点或圆圈代替笔画「点」</a:t>
            </a:r>
            <a:endParaRPr sz="1800">
              <a:sym typeface="+mn-ea"/>
            </a:endParaRPr>
          </a:p>
        </p:txBody>
      </p:sp>
      <p:sp>
        <p:nvSpPr>
          <p:cNvPr id="5" name="文本框 4"/>
          <p:cNvSpPr txBox="1"/>
          <p:nvPr/>
        </p:nvSpPr>
        <p:spPr>
          <a:xfrm>
            <a:off x="7461885" y="3140075"/>
            <a:ext cx="2986405" cy="119888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这是很常见的一种笔画处理手法，可以有效增加字体的趣味性和对比。</a:t>
            </a:r>
            <a:endParaRPr sz="1600">
              <a:solidFill>
                <a:schemeClr val="accent1">
                  <a:lumMod val="50000"/>
                </a:schemeClr>
              </a:solidFill>
            </a:endParaRPr>
          </a:p>
        </p:txBody>
      </p:sp>
      <p:pic>
        <p:nvPicPr>
          <p:cNvPr id="8" name="图片 7"/>
          <p:cNvPicPr>
            <a:picLocks noChangeAspect="1"/>
          </p:cNvPicPr>
          <p:nvPr/>
        </p:nvPicPr>
        <p:blipFill>
          <a:blip r:embed="rId1"/>
          <a:stretch>
            <a:fillRect/>
          </a:stretch>
        </p:blipFill>
        <p:spPr>
          <a:xfrm>
            <a:off x="941705" y="1830070"/>
            <a:ext cx="6391275" cy="1096645"/>
          </a:xfrm>
          <a:prstGeom prst="rect">
            <a:avLst/>
          </a:prstGeom>
        </p:spPr>
      </p:pic>
      <p:pic>
        <p:nvPicPr>
          <p:cNvPr id="9" name="图片 8"/>
          <p:cNvPicPr>
            <a:picLocks noChangeAspect="1"/>
          </p:cNvPicPr>
          <p:nvPr/>
        </p:nvPicPr>
        <p:blipFill>
          <a:blip r:embed="rId2"/>
          <a:srcRect b="59384"/>
          <a:stretch>
            <a:fillRect/>
          </a:stretch>
        </p:blipFill>
        <p:spPr>
          <a:xfrm>
            <a:off x="941705" y="3140075"/>
            <a:ext cx="6096000" cy="1632585"/>
          </a:xfrm>
          <a:prstGeom prst="rect">
            <a:avLst/>
          </a:prstGeom>
        </p:spPr>
      </p:pic>
      <p:pic>
        <p:nvPicPr>
          <p:cNvPr id="10" name="图片 9"/>
          <p:cNvPicPr>
            <a:picLocks noChangeAspect="1"/>
          </p:cNvPicPr>
          <p:nvPr/>
        </p:nvPicPr>
        <p:blipFill>
          <a:blip r:embed="rId2"/>
          <a:srcRect l="4698" t="44676" r="4531"/>
          <a:stretch>
            <a:fillRect/>
          </a:stretch>
        </p:blipFill>
        <p:spPr>
          <a:xfrm>
            <a:off x="5929630" y="4472305"/>
            <a:ext cx="5533390" cy="222377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笔画美化</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把撇和捺笔画处理成上宽下窄的效果</a:t>
            </a:r>
            <a:endParaRPr sz="1800">
              <a:sym typeface="+mn-ea"/>
            </a:endParaRPr>
          </a:p>
        </p:txBody>
      </p:sp>
      <p:sp>
        <p:nvSpPr>
          <p:cNvPr id="5" name="文本框 4"/>
          <p:cNvSpPr txBox="1"/>
          <p:nvPr/>
        </p:nvSpPr>
        <p:spPr>
          <a:xfrm>
            <a:off x="941705" y="3600450"/>
            <a:ext cx="10239375" cy="82994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不同于宋体字中的撇和捺笔画一端较宽，一端则只有一个角的做法，而是在窄的这一头也保留一点厚度，只是厚度会比另一端要小很多而已，这种处理方式在偏女性的字体设计中用得比较多。</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941705" y="1816735"/>
            <a:ext cx="6105525" cy="1524000"/>
          </a:xfrm>
          <a:prstGeom prst="rect">
            <a:avLst/>
          </a:prstGeom>
        </p:spPr>
      </p:pic>
      <p:pic>
        <p:nvPicPr>
          <p:cNvPr id="6" name="图片 5"/>
          <p:cNvPicPr>
            <a:picLocks noChangeAspect="1"/>
          </p:cNvPicPr>
          <p:nvPr/>
        </p:nvPicPr>
        <p:blipFill>
          <a:blip r:embed="rId2"/>
          <a:stretch>
            <a:fillRect/>
          </a:stretch>
        </p:blipFill>
        <p:spPr>
          <a:xfrm>
            <a:off x="5085080" y="4679950"/>
            <a:ext cx="6096000" cy="15335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12655" y="1070610"/>
            <a:ext cx="5565737" cy="2750185"/>
          </a:xfrm>
          <a:prstGeom prst="rect">
            <a:avLst/>
          </a:prstGeom>
          <a:noFill/>
        </p:spPr>
        <p:txBody>
          <a:bodyPr wrap="square" rtlCol="0">
            <a:spAutoFit/>
          </a:bodyPr>
          <a:lstStyle/>
          <a:p>
            <a:pPr algn="ctr">
              <a:lnSpc>
                <a:spcPct val="90000"/>
              </a:lnSpc>
            </a:pPr>
            <a:r>
              <a:rPr kumimoji="1" lang="en-US" altLang="zh-CN" sz="19200" dirty="0" smtClean="0"/>
              <a:t>03</a:t>
            </a:r>
            <a:endParaRPr kumimoji="1" lang="en-US" altLang="zh-CN" sz="19200" dirty="0" smtClean="0"/>
          </a:p>
        </p:txBody>
      </p:sp>
      <p:sp>
        <p:nvSpPr>
          <p:cNvPr id="6" name="矩形 5"/>
          <p:cNvSpPr/>
          <p:nvPr/>
        </p:nvSpPr>
        <p:spPr>
          <a:xfrm>
            <a:off x="2801303" y="3674827"/>
            <a:ext cx="6850062" cy="11310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sz="3600" b="1">
                <a:solidFill>
                  <a:schemeClr val="tx1"/>
                </a:solidFill>
                <a:latin typeface="微软雅黑" panose="020B0503020204020204" charset="-122"/>
                <a:ea typeface="微软雅黑" panose="020B0503020204020204" charset="-122"/>
                <a:sym typeface="+mn-ea"/>
              </a:rPr>
              <a:t>「</a:t>
            </a:r>
            <a:r>
              <a:rPr lang="zh-CN" sz="3600" b="1">
                <a:solidFill>
                  <a:schemeClr val="tx1"/>
                </a:solidFill>
                <a:latin typeface="微软雅黑" panose="020B0503020204020204" charset="-122"/>
                <a:ea typeface="微软雅黑" panose="020B0503020204020204" charset="-122"/>
                <a:sym typeface="+mn-ea"/>
              </a:rPr>
              <a:t>口</a:t>
            </a:r>
            <a:r>
              <a:rPr sz="3600" b="1">
                <a:solidFill>
                  <a:schemeClr val="tx1"/>
                </a:solidFill>
                <a:latin typeface="微软雅黑" panose="020B0503020204020204" charset="-122"/>
                <a:ea typeface="微软雅黑" panose="020B0503020204020204" charset="-122"/>
                <a:sym typeface="+mn-ea"/>
              </a:rPr>
              <a:t>」</a:t>
            </a:r>
            <a:r>
              <a:rPr kumimoji="1" lang="zh-CN" altLang="en-US" sz="3600" b="1" dirty="0" smtClean="0">
                <a:solidFill>
                  <a:schemeClr val="bg2">
                    <a:lumMod val="10000"/>
                  </a:schemeClr>
                </a:solidFill>
                <a:sym typeface="+mn-ea"/>
              </a:rPr>
              <a:t>部首的处理法</a:t>
            </a:r>
            <a:endParaRPr kumimoji="1" lang="zh-CN" altLang="en-US" sz="3600" dirty="0">
              <a:solidFill>
                <a:schemeClr val="tx1"/>
              </a:solidFill>
              <a:latin typeface="微软雅黑" panose="020B0503020204020204" charset="-122"/>
              <a:ea typeface="微软雅黑" panose="020B0503020204020204" charset="-122"/>
            </a:endParaRPr>
          </a:p>
        </p:txBody>
      </p:sp>
      <p:sp>
        <p:nvSpPr>
          <p:cNvPr id="42009" name="PA_文本框 30"/>
          <p:cNvSpPr txBox="1">
            <a:spLocks noChangeArrowheads="1"/>
          </p:cNvSpPr>
          <p:nvPr>
            <p:custDataLst>
              <p:tags r:id="rId1"/>
            </p:custDataLst>
          </p:nvPr>
        </p:nvSpPr>
        <p:spPr bwMode="auto">
          <a:xfrm>
            <a:off x="2331720" y="4909820"/>
            <a:ext cx="321437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用圆替代「口」</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省略「口」部首的一条边</a:t>
            </a:r>
            <a:endParaRPr lang="zh-CN" altLang="en-US" sz="1400" noProof="0">
              <a:ln>
                <a:noFill/>
              </a:ln>
              <a:solidFill>
                <a:srgbClr val="8F8F8F"/>
              </a:solidFill>
              <a:effectLst/>
              <a:uLnTx/>
              <a:uFillTx/>
              <a:latin typeface="微软雅黑" panose="020B0503020204020204" charset="-122"/>
              <a:sym typeface="+mn-ea"/>
            </a:endParaRPr>
          </a:p>
          <a:p>
            <a:pPr marR="0" lvl="0" indent="0" algn="l" defTabSz="914400" rtl="0" eaLnBrk="1" fontAlgn="base" latinLnBrk="0" hangingPunct="1">
              <a:lnSpc>
                <a:spcPct val="125000"/>
              </a:lnSpc>
              <a:spcBef>
                <a:spcPct val="0"/>
              </a:spcBef>
              <a:spcAft>
                <a:spcPts val="800"/>
              </a:spcAft>
              <a:buClrTx/>
              <a:buSzTx/>
              <a:buFont typeface="Wingdings" panose="05000000000000000000" charset="0"/>
              <a:buNone/>
              <a:defRPr/>
            </a:pP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
        <p:nvSpPr>
          <p:cNvPr id="2" name="PA_文本框 30"/>
          <p:cNvSpPr txBox="1">
            <a:spLocks noChangeArrowheads="1"/>
          </p:cNvSpPr>
          <p:nvPr>
            <p:custDataLst>
              <p:tags r:id="rId2"/>
            </p:custDataLst>
          </p:nvPr>
        </p:nvSpPr>
        <p:spPr bwMode="auto">
          <a:xfrm>
            <a:off x="6436995" y="4909820"/>
            <a:ext cx="440753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把「口」部首的底边或顶边处理成圆弧形</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把口部首设计成菱形</a:t>
            </a: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latin typeface="微软雅黑" panose="020B0503020204020204" charset="-122"/>
                <a:ea typeface="微软雅黑" panose="020B0503020204020204" charset="-122"/>
                <a:sym typeface="+mn-ea"/>
              </a:rPr>
              <a:t>「口」</a:t>
            </a:r>
            <a:r>
              <a:rPr kumimoji="1" smtClean="0">
                <a:solidFill>
                  <a:schemeClr val="bg2">
                    <a:lumMod val="10000"/>
                  </a:schemeClr>
                </a:solidFill>
                <a:sym typeface="+mn-ea"/>
              </a:rPr>
              <a:t>部首的处理法</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用圆替代「口」</a:t>
            </a:r>
            <a:endParaRPr sz="1800">
              <a:sym typeface="+mn-ea"/>
            </a:endParaRPr>
          </a:p>
        </p:txBody>
      </p:sp>
      <p:sp>
        <p:nvSpPr>
          <p:cNvPr id="5" name="文本框 4"/>
          <p:cNvSpPr txBox="1"/>
          <p:nvPr/>
        </p:nvSpPr>
        <p:spPr>
          <a:xfrm>
            <a:off x="8004810" y="1731010"/>
            <a:ext cx="2986405" cy="119888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口其实就是方形，从方形变成圆形也是一个简化的过程，可以使字体更加图形化。</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981075" y="1731010"/>
            <a:ext cx="6865620" cy="1296035"/>
          </a:xfrm>
          <a:prstGeom prst="rect">
            <a:avLst/>
          </a:prstGeom>
        </p:spPr>
      </p:pic>
      <p:pic>
        <p:nvPicPr>
          <p:cNvPr id="6" name="图片 5"/>
          <p:cNvPicPr>
            <a:picLocks noChangeAspect="1"/>
          </p:cNvPicPr>
          <p:nvPr/>
        </p:nvPicPr>
        <p:blipFill>
          <a:blip r:embed="rId2"/>
          <a:srcRect b="48685"/>
          <a:stretch>
            <a:fillRect/>
          </a:stretch>
        </p:blipFill>
        <p:spPr>
          <a:xfrm>
            <a:off x="981075" y="3286125"/>
            <a:ext cx="6096000" cy="2131060"/>
          </a:xfrm>
          <a:prstGeom prst="rect">
            <a:avLst/>
          </a:prstGeom>
        </p:spPr>
      </p:pic>
      <p:pic>
        <p:nvPicPr>
          <p:cNvPr id="7" name="图片 6"/>
          <p:cNvPicPr>
            <a:picLocks noChangeAspect="1"/>
          </p:cNvPicPr>
          <p:nvPr/>
        </p:nvPicPr>
        <p:blipFill>
          <a:blip r:embed="rId2"/>
          <a:srcRect t="52966"/>
          <a:stretch>
            <a:fillRect/>
          </a:stretch>
        </p:blipFill>
        <p:spPr>
          <a:xfrm>
            <a:off x="5347335" y="3976370"/>
            <a:ext cx="6096000" cy="19532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latin typeface="微软雅黑" panose="020B0503020204020204" charset="-122"/>
                <a:ea typeface="微软雅黑" panose="020B0503020204020204" charset="-122"/>
                <a:sym typeface="+mn-ea"/>
              </a:rPr>
              <a:t>「口」</a:t>
            </a:r>
            <a:r>
              <a:rPr kumimoji="1" smtClean="0">
                <a:solidFill>
                  <a:schemeClr val="bg2">
                    <a:lumMod val="10000"/>
                  </a:schemeClr>
                </a:solidFill>
                <a:sym typeface="+mn-ea"/>
              </a:rPr>
              <a:t>部首的处理法</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省略「口」部首的一条边</a:t>
            </a:r>
            <a:endParaRPr sz="1800">
              <a:sym typeface="+mn-ea"/>
            </a:endParaRPr>
          </a:p>
        </p:txBody>
      </p:sp>
      <p:sp>
        <p:nvSpPr>
          <p:cNvPr id="5" name="文本框 4"/>
          <p:cNvSpPr txBox="1"/>
          <p:nvPr/>
        </p:nvSpPr>
        <p:spPr>
          <a:xfrm>
            <a:off x="971550" y="3321050"/>
            <a:ext cx="9853295" cy="82994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省略文字的某部分笔画是字体设计中经常会用到的技巧，由于口字是由四条边组成的方形，所以减去其中一条边也不会对其识别性有太大影响。</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971550" y="1788160"/>
            <a:ext cx="6997065" cy="1310005"/>
          </a:xfrm>
          <a:prstGeom prst="rect">
            <a:avLst/>
          </a:prstGeom>
        </p:spPr>
      </p:pic>
      <p:pic>
        <p:nvPicPr>
          <p:cNvPr id="6" name="图片 5"/>
          <p:cNvPicPr>
            <a:picLocks noChangeAspect="1"/>
          </p:cNvPicPr>
          <p:nvPr/>
        </p:nvPicPr>
        <p:blipFill>
          <a:blip r:embed="rId2"/>
          <a:stretch>
            <a:fillRect/>
          </a:stretch>
        </p:blipFill>
        <p:spPr>
          <a:xfrm>
            <a:off x="971550" y="4386580"/>
            <a:ext cx="4933950" cy="1695450"/>
          </a:xfrm>
          <a:prstGeom prst="rect">
            <a:avLst/>
          </a:prstGeom>
        </p:spPr>
      </p:pic>
      <p:pic>
        <p:nvPicPr>
          <p:cNvPr id="7" name="图片 6"/>
          <p:cNvPicPr>
            <a:picLocks noChangeAspect="1"/>
          </p:cNvPicPr>
          <p:nvPr/>
        </p:nvPicPr>
        <p:blipFill>
          <a:blip r:embed="rId3"/>
          <a:stretch>
            <a:fillRect/>
          </a:stretch>
        </p:blipFill>
        <p:spPr>
          <a:xfrm>
            <a:off x="6126480" y="4386580"/>
            <a:ext cx="4698365" cy="16954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latin typeface="微软雅黑" panose="020B0503020204020204" charset="-122"/>
                <a:ea typeface="微软雅黑" panose="020B0503020204020204" charset="-122"/>
                <a:sym typeface="+mn-ea"/>
              </a:rPr>
              <a:t>「口」</a:t>
            </a:r>
            <a:r>
              <a:rPr kumimoji="1" smtClean="0">
                <a:solidFill>
                  <a:schemeClr val="bg2">
                    <a:lumMod val="10000"/>
                  </a:schemeClr>
                </a:solidFill>
                <a:sym typeface="+mn-ea"/>
              </a:rPr>
              <a:t>部首的处理法</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把「口」部首的底边或顶边处理成圆弧形</a:t>
            </a:r>
            <a:endParaRPr sz="1800">
              <a:sym typeface="+mn-ea"/>
            </a:endParaRPr>
          </a:p>
        </p:txBody>
      </p:sp>
      <p:sp>
        <p:nvSpPr>
          <p:cNvPr id="5" name="文本框 4"/>
          <p:cNvSpPr txBox="1"/>
          <p:nvPr/>
        </p:nvSpPr>
        <p:spPr>
          <a:xfrm>
            <a:off x="971550" y="4966970"/>
            <a:ext cx="3696335" cy="119888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前面列举过把口设计成圆的做法，其实把口字的底边或顶边设计成圆弧形也有很好的效果。</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971550" y="1826260"/>
            <a:ext cx="7164705" cy="1408430"/>
          </a:xfrm>
          <a:prstGeom prst="rect">
            <a:avLst/>
          </a:prstGeom>
        </p:spPr>
      </p:pic>
      <p:pic>
        <p:nvPicPr>
          <p:cNvPr id="6" name="图片 5"/>
          <p:cNvPicPr>
            <a:picLocks noChangeAspect="1"/>
          </p:cNvPicPr>
          <p:nvPr/>
        </p:nvPicPr>
        <p:blipFill>
          <a:blip r:embed="rId2"/>
          <a:stretch>
            <a:fillRect/>
          </a:stretch>
        </p:blipFill>
        <p:spPr>
          <a:xfrm>
            <a:off x="5187315" y="3618865"/>
            <a:ext cx="6096000" cy="26098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latin typeface="微软雅黑" panose="020B0503020204020204" charset="-122"/>
                <a:ea typeface="微软雅黑" panose="020B0503020204020204" charset="-122"/>
                <a:sym typeface="+mn-ea"/>
              </a:rPr>
              <a:t>「口」</a:t>
            </a:r>
            <a:r>
              <a:rPr kumimoji="1" smtClean="0">
                <a:solidFill>
                  <a:schemeClr val="bg2">
                    <a:lumMod val="10000"/>
                  </a:schemeClr>
                </a:solidFill>
                <a:sym typeface="+mn-ea"/>
              </a:rPr>
              <a:t>部首的处理法</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把口部首设计成菱形</a:t>
            </a:r>
            <a:endParaRPr sz="1800">
              <a:sym typeface="+mn-ea"/>
            </a:endParaRPr>
          </a:p>
        </p:txBody>
      </p:sp>
      <p:sp>
        <p:nvSpPr>
          <p:cNvPr id="5" name="文本框 4"/>
          <p:cNvSpPr txBox="1"/>
          <p:nvPr/>
        </p:nvSpPr>
        <p:spPr>
          <a:xfrm>
            <a:off x="7461885" y="1854200"/>
            <a:ext cx="3755390" cy="230695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把口部首设计成菱形一般是为了与文字中的其他笔画搭配起来更协调，比如谷字上半部分的笔画是倾斜的，而「口」部首的笔画是水平和垂直的，所以如果把「口」设计成菱形，在笔画的走势上会更统一。</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1001395" y="1860550"/>
            <a:ext cx="6292215" cy="1442720"/>
          </a:xfrm>
          <a:prstGeom prst="rect">
            <a:avLst/>
          </a:prstGeom>
        </p:spPr>
      </p:pic>
      <p:pic>
        <p:nvPicPr>
          <p:cNvPr id="6" name="图片 5"/>
          <p:cNvPicPr>
            <a:picLocks noChangeAspect="1"/>
          </p:cNvPicPr>
          <p:nvPr/>
        </p:nvPicPr>
        <p:blipFill>
          <a:blip r:embed="rId2"/>
          <a:srcRect l="70312" r="3866"/>
          <a:stretch>
            <a:fillRect/>
          </a:stretch>
        </p:blipFill>
        <p:spPr>
          <a:xfrm>
            <a:off x="3505200" y="3489960"/>
            <a:ext cx="2108200" cy="3112770"/>
          </a:xfrm>
          <a:prstGeom prst="rect">
            <a:avLst/>
          </a:prstGeom>
        </p:spPr>
      </p:pic>
      <p:pic>
        <p:nvPicPr>
          <p:cNvPr id="7" name="图片 6"/>
          <p:cNvPicPr>
            <a:picLocks noChangeAspect="1"/>
          </p:cNvPicPr>
          <p:nvPr/>
        </p:nvPicPr>
        <p:blipFill>
          <a:blip r:embed="rId2"/>
          <a:srcRect l="6313" t="12732" r="27021" b="17404"/>
          <a:stretch>
            <a:fillRect/>
          </a:stretch>
        </p:blipFill>
        <p:spPr>
          <a:xfrm>
            <a:off x="5850890" y="4458970"/>
            <a:ext cx="5366385" cy="21437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63568" y="160472"/>
            <a:ext cx="3534410" cy="1568450"/>
          </a:xfrm>
          <a:prstGeom prst="rect">
            <a:avLst/>
          </a:prstGeom>
          <a:noFill/>
        </p:spPr>
        <p:txBody>
          <a:bodyPr wrap="none" rtlCol="0">
            <a:spAutoFit/>
          </a:bodyPr>
          <a:lstStyle/>
          <a:p>
            <a:pPr algn="ctr"/>
            <a:r>
              <a:rPr kumimoji="1" lang="zh-CN" altLang="en-US" sz="4800" b="1" dirty="0" smtClean="0">
                <a:solidFill>
                  <a:schemeClr val="bg2">
                    <a:lumMod val="10000"/>
                  </a:schemeClr>
                </a:solidFill>
              </a:rPr>
              <a:t>目录</a:t>
            </a:r>
            <a:endParaRPr kumimoji="1" lang="zh-CN" altLang="en-US" sz="4800" b="1" dirty="0" smtClean="0">
              <a:solidFill>
                <a:schemeClr val="bg2">
                  <a:lumMod val="10000"/>
                </a:schemeClr>
              </a:solidFill>
            </a:endParaRPr>
          </a:p>
          <a:p>
            <a:pPr algn="ctr"/>
            <a:r>
              <a:rPr kumimoji="1" lang="en-US" altLang="zh-CN" sz="4800" b="1" dirty="0" smtClean="0">
                <a:solidFill>
                  <a:schemeClr val="bg2">
                    <a:lumMod val="10000"/>
                  </a:schemeClr>
                </a:solidFill>
              </a:rPr>
              <a:t>CONTENTS</a:t>
            </a:r>
            <a:endParaRPr kumimoji="1" lang="en-US" altLang="zh-CN" sz="4800" b="1" dirty="0" smtClean="0">
              <a:solidFill>
                <a:schemeClr val="bg2">
                  <a:lumMod val="10000"/>
                </a:schemeClr>
              </a:solidFill>
            </a:endParaRPr>
          </a:p>
        </p:txBody>
      </p:sp>
      <p:sp>
        <p:nvSpPr>
          <p:cNvPr id="6" name="文本框 5"/>
          <p:cNvSpPr txBox="1"/>
          <p:nvPr/>
        </p:nvSpPr>
        <p:spPr>
          <a:xfrm>
            <a:off x="1702435" y="2618105"/>
            <a:ext cx="3496945" cy="521970"/>
          </a:xfrm>
          <a:prstGeom prst="rect">
            <a:avLst/>
          </a:prstGeom>
          <a:noFill/>
          <a:extLst>
            <a:ext uri="{909E8E84-426E-40DD-AFC4-6F175D3DCCD1}">
              <a14:hiddenFill xmlns:a14="http://schemas.microsoft.com/office/drawing/2010/main">
                <a:solidFill>
                  <a:srgbClr val="E9E6E8"/>
                </a:solidFill>
              </a14:hiddenFill>
            </a:ext>
          </a:extLst>
        </p:spPr>
        <p:txBody>
          <a:bodyPr wrap="square" rtlCol="0">
            <a:spAutoFit/>
          </a:bodyPr>
          <a:lstStyle/>
          <a:p>
            <a:r>
              <a:rPr kumimoji="1" lang="zh-CN" altLang="en-US" sz="2800" b="1" dirty="0" smtClean="0">
                <a:solidFill>
                  <a:schemeClr val="bg2">
                    <a:lumMod val="10000"/>
                  </a:schemeClr>
                </a:solidFill>
              </a:rPr>
              <a:t>一、笔画取代法</a:t>
            </a:r>
            <a:endParaRPr kumimoji="1" lang="zh-CN" altLang="en-US" sz="2800" b="1" dirty="0" smtClean="0">
              <a:solidFill>
                <a:schemeClr val="bg2">
                  <a:lumMod val="10000"/>
                </a:schemeClr>
              </a:solidFill>
            </a:endParaRPr>
          </a:p>
        </p:txBody>
      </p:sp>
      <p:sp>
        <p:nvSpPr>
          <p:cNvPr id="7" name="文本框 6"/>
          <p:cNvSpPr txBox="1"/>
          <p:nvPr/>
        </p:nvSpPr>
        <p:spPr>
          <a:xfrm>
            <a:off x="1702435" y="4439920"/>
            <a:ext cx="3072130" cy="521970"/>
          </a:xfrm>
          <a:prstGeom prst="rect">
            <a:avLst/>
          </a:prstGeom>
          <a:noFill/>
          <a:extLst>
            <a:ext uri="{909E8E84-426E-40DD-AFC4-6F175D3DCCD1}">
              <a14:hiddenFill xmlns:a14="http://schemas.microsoft.com/office/drawing/2010/main">
                <a:solidFill>
                  <a:srgbClr val="E9E6E8"/>
                </a:solidFill>
              </a14:hiddenFill>
            </a:ext>
          </a:extLst>
        </p:spPr>
        <p:txBody>
          <a:bodyPr wrap="square" rtlCol="0">
            <a:spAutoFit/>
          </a:bodyPr>
          <a:lstStyle/>
          <a:p>
            <a:r>
              <a:rPr kumimoji="1" lang="zh-CN" altLang="en-US" sz="2800" b="1" dirty="0" smtClean="0">
                <a:solidFill>
                  <a:schemeClr val="bg2">
                    <a:lumMod val="10000"/>
                  </a:schemeClr>
                </a:solidFill>
              </a:rPr>
              <a:t>二、笔画美化</a:t>
            </a:r>
            <a:endParaRPr kumimoji="1" lang="zh-CN" altLang="en-US" sz="2800" b="1" dirty="0" smtClean="0">
              <a:solidFill>
                <a:schemeClr val="bg2">
                  <a:lumMod val="10000"/>
                </a:schemeClr>
              </a:solidFill>
            </a:endParaRPr>
          </a:p>
        </p:txBody>
      </p:sp>
      <p:sp>
        <p:nvSpPr>
          <p:cNvPr id="10" name="文本框 9"/>
          <p:cNvSpPr txBox="1"/>
          <p:nvPr/>
        </p:nvSpPr>
        <p:spPr>
          <a:xfrm>
            <a:off x="6655435" y="2618105"/>
            <a:ext cx="3881120" cy="521970"/>
          </a:xfrm>
          <a:prstGeom prst="rect">
            <a:avLst/>
          </a:prstGeom>
          <a:noFill/>
          <a:extLst>
            <a:ext uri="{909E8E84-426E-40DD-AFC4-6F175D3DCCD1}">
              <a14:hiddenFill xmlns:a14="http://schemas.microsoft.com/office/drawing/2010/main">
                <a:solidFill>
                  <a:srgbClr val="E9E6E8"/>
                </a:solidFill>
              </a14:hiddenFill>
            </a:ext>
          </a:extLst>
        </p:spPr>
        <p:txBody>
          <a:bodyPr wrap="square" rtlCol="0">
            <a:spAutoFit/>
          </a:bodyPr>
          <a:lstStyle/>
          <a:p>
            <a:r>
              <a:rPr kumimoji="1" lang="zh-CN" altLang="en-US" sz="2800" b="1" dirty="0" smtClean="0">
                <a:solidFill>
                  <a:schemeClr val="bg2">
                    <a:lumMod val="10000"/>
                  </a:schemeClr>
                </a:solidFill>
              </a:rPr>
              <a:t>三、</a:t>
            </a:r>
            <a:r>
              <a:rPr kumimoji="1" lang="en-US" altLang="zh-CN" sz="2800" b="1" dirty="0" smtClean="0">
                <a:solidFill>
                  <a:schemeClr val="bg2">
                    <a:lumMod val="10000"/>
                  </a:schemeClr>
                </a:solidFill>
              </a:rPr>
              <a:t>“</a:t>
            </a:r>
            <a:r>
              <a:rPr kumimoji="1" lang="zh-CN" altLang="en-US" sz="2800" b="1" dirty="0" smtClean="0">
                <a:solidFill>
                  <a:schemeClr val="bg2">
                    <a:lumMod val="10000"/>
                  </a:schemeClr>
                </a:solidFill>
              </a:rPr>
              <a:t>口</a:t>
            </a:r>
            <a:r>
              <a:rPr kumimoji="1" lang="en-US" altLang="zh-CN" sz="2800" b="1" dirty="0" smtClean="0">
                <a:solidFill>
                  <a:schemeClr val="bg2">
                    <a:lumMod val="10000"/>
                  </a:schemeClr>
                </a:solidFill>
              </a:rPr>
              <a:t>”</a:t>
            </a:r>
            <a:r>
              <a:rPr kumimoji="1" lang="zh-CN" altLang="en-US" sz="2800" b="1" dirty="0" smtClean="0">
                <a:solidFill>
                  <a:schemeClr val="bg2">
                    <a:lumMod val="10000"/>
                  </a:schemeClr>
                </a:solidFill>
              </a:rPr>
              <a:t>部首的处理法</a:t>
            </a:r>
            <a:endParaRPr kumimoji="1" lang="zh-CN" altLang="en-US" sz="2800" b="1" dirty="0" smtClean="0">
              <a:solidFill>
                <a:schemeClr val="bg2">
                  <a:lumMod val="10000"/>
                </a:schemeClr>
              </a:solidFill>
            </a:endParaRPr>
          </a:p>
        </p:txBody>
      </p:sp>
      <p:sp>
        <p:nvSpPr>
          <p:cNvPr id="11" name="文本框 10"/>
          <p:cNvSpPr txBox="1"/>
          <p:nvPr/>
        </p:nvSpPr>
        <p:spPr>
          <a:xfrm>
            <a:off x="6655435" y="4439920"/>
            <a:ext cx="3467100" cy="521970"/>
          </a:xfrm>
          <a:prstGeom prst="rect">
            <a:avLst/>
          </a:prstGeom>
          <a:noFill/>
          <a:extLst>
            <a:ext uri="{909E8E84-426E-40DD-AFC4-6F175D3DCCD1}">
              <a14:hiddenFill xmlns:a14="http://schemas.microsoft.com/office/drawing/2010/main">
                <a:solidFill>
                  <a:srgbClr val="E9E6E8"/>
                </a:solidFill>
              </a14:hiddenFill>
            </a:ext>
          </a:extLst>
        </p:spPr>
        <p:txBody>
          <a:bodyPr wrap="square" rtlCol="0">
            <a:spAutoFit/>
          </a:bodyPr>
          <a:lstStyle/>
          <a:p>
            <a:r>
              <a:rPr kumimoji="1" lang="zh-CN" altLang="en-US" sz="2800" b="1" dirty="0" smtClean="0">
                <a:solidFill>
                  <a:schemeClr val="bg2">
                    <a:lumMod val="10000"/>
                  </a:schemeClr>
                </a:solidFill>
              </a:rPr>
              <a:t>四、笔画间关系处理</a:t>
            </a:r>
            <a:endParaRPr kumimoji="1" lang="zh-CN" altLang="en-US" sz="2800" b="1" dirty="0" smtClean="0">
              <a:solidFill>
                <a:schemeClr val="bg2">
                  <a:lumMod val="10000"/>
                </a:schemeClr>
              </a:solidFill>
            </a:endParaRPr>
          </a:p>
        </p:txBody>
      </p:sp>
      <p:cxnSp>
        <p:nvCxnSpPr>
          <p:cNvPr id="14" name="直线连接符 16"/>
          <p:cNvCxnSpPr/>
          <p:nvPr/>
        </p:nvCxnSpPr>
        <p:spPr>
          <a:xfrm>
            <a:off x="5742261" y="2618253"/>
            <a:ext cx="0" cy="3092574"/>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12655" y="1070610"/>
            <a:ext cx="5565737" cy="2750185"/>
          </a:xfrm>
          <a:prstGeom prst="rect">
            <a:avLst/>
          </a:prstGeom>
          <a:noFill/>
        </p:spPr>
        <p:txBody>
          <a:bodyPr wrap="square" rtlCol="0">
            <a:spAutoFit/>
          </a:bodyPr>
          <a:lstStyle/>
          <a:p>
            <a:pPr algn="ctr">
              <a:lnSpc>
                <a:spcPct val="90000"/>
              </a:lnSpc>
            </a:pPr>
            <a:r>
              <a:rPr kumimoji="1" lang="en-US" altLang="zh-CN" sz="19200" dirty="0" smtClean="0"/>
              <a:t>04</a:t>
            </a:r>
            <a:endParaRPr kumimoji="1" lang="en-US" altLang="zh-CN" sz="19200" dirty="0" smtClean="0"/>
          </a:p>
        </p:txBody>
      </p:sp>
      <p:sp>
        <p:nvSpPr>
          <p:cNvPr id="6" name="矩形 5"/>
          <p:cNvSpPr/>
          <p:nvPr/>
        </p:nvSpPr>
        <p:spPr>
          <a:xfrm>
            <a:off x="2801303" y="3674827"/>
            <a:ext cx="6850062" cy="11310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3600" b="1" dirty="0" smtClean="0">
                <a:solidFill>
                  <a:schemeClr val="bg2">
                    <a:lumMod val="10000"/>
                  </a:schemeClr>
                </a:solidFill>
                <a:sym typeface="+mn-ea"/>
              </a:rPr>
              <a:t>笔画间关系处理</a:t>
            </a:r>
            <a:endParaRPr kumimoji="1" lang="zh-CN" altLang="en-US" sz="3600" dirty="0">
              <a:solidFill>
                <a:schemeClr val="tx1"/>
              </a:solidFill>
              <a:latin typeface="微软雅黑" panose="020B0503020204020204" charset="-122"/>
              <a:ea typeface="微软雅黑" panose="020B0503020204020204" charset="-122"/>
            </a:endParaRPr>
          </a:p>
        </p:txBody>
      </p:sp>
      <p:sp>
        <p:nvSpPr>
          <p:cNvPr id="42009" name="PA_文本框 30"/>
          <p:cNvSpPr txBox="1">
            <a:spLocks noChangeArrowheads="1"/>
          </p:cNvSpPr>
          <p:nvPr>
            <p:custDataLst>
              <p:tags r:id="rId1"/>
            </p:custDataLst>
          </p:nvPr>
        </p:nvSpPr>
        <p:spPr bwMode="auto">
          <a:xfrm>
            <a:off x="2331720" y="4909820"/>
            <a:ext cx="321437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用「横」取代笔画「点</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把「日」部首变成两个同心圆</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把四点水中的后三点连起来</a:t>
            </a: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
        <p:nvSpPr>
          <p:cNvPr id="2" name="PA_文本框 30"/>
          <p:cNvSpPr txBox="1">
            <a:spLocks noChangeArrowheads="1"/>
          </p:cNvSpPr>
          <p:nvPr>
            <p:custDataLst>
              <p:tags r:id="rId2"/>
            </p:custDataLst>
          </p:nvPr>
        </p:nvSpPr>
        <p:spPr bwMode="auto">
          <a:xfrm>
            <a:off x="6436995" y="4909820"/>
            <a:ext cx="321437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把框内的横笔画用一个竖笔画取代</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把框内的横笔画做成垂直倾斜处理</a:t>
            </a: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笔画间关系处理</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把横笔画与位于其左上方或右上方的点连起来</a:t>
            </a:r>
            <a:endParaRPr sz="1800">
              <a:sym typeface="+mn-ea"/>
            </a:endParaRPr>
          </a:p>
        </p:txBody>
      </p:sp>
      <p:sp>
        <p:nvSpPr>
          <p:cNvPr id="5" name="文本框 4"/>
          <p:cNvSpPr txBox="1"/>
          <p:nvPr/>
        </p:nvSpPr>
        <p:spPr>
          <a:xfrm>
            <a:off x="1000760" y="2995930"/>
            <a:ext cx="10174605" cy="46037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这属于字体内部笔画连接的技巧，笔画端点靠得比较近的笔画自然更适合做连接。</a:t>
            </a:r>
            <a:endParaRPr sz="1600">
              <a:solidFill>
                <a:schemeClr val="accent1">
                  <a:lumMod val="50000"/>
                </a:schemeClr>
              </a:solidFill>
            </a:endParaRPr>
          </a:p>
        </p:txBody>
      </p:sp>
      <p:pic>
        <p:nvPicPr>
          <p:cNvPr id="8" name="图片 7"/>
          <p:cNvPicPr>
            <a:picLocks noChangeAspect="1"/>
          </p:cNvPicPr>
          <p:nvPr/>
        </p:nvPicPr>
        <p:blipFill>
          <a:blip r:embed="rId1"/>
          <a:stretch>
            <a:fillRect/>
          </a:stretch>
        </p:blipFill>
        <p:spPr>
          <a:xfrm>
            <a:off x="1000760" y="1820545"/>
            <a:ext cx="6470015" cy="898525"/>
          </a:xfrm>
          <a:prstGeom prst="rect">
            <a:avLst/>
          </a:prstGeom>
        </p:spPr>
      </p:pic>
      <p:pic>
        <p:nvPicPr>
          <p:cNvPr id="9" name="图片 8"/>
          <p:cNvPicPr>
            <a:picLocks noChangeAspect="1"/>
          </p:cNvPicPr>
          <p:nvPr/>
        </p:nvPicPr>
        <p:blipFill>
          <a:blip r:embed="rId2"/>
          <a:stretch>
            <a:fillRect/>
          </a:stretch>
        </p:blipFill>
        <p:spPr>
          <a:xfrm>
            <a:off x="1000760" y="3742690"/>
            <a:ext cx="10173970" cy="217805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笔画间关系处理</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把笔画交叉处做圆弧倒角</a:t>
            </a:r>
            <a:endParaRPr sz="1800">
              <a:sym typeface="+mn-ea"/>
            </a:endParaRPr>
          </a:p>
        </p:txBody>
      </p:sp>
      <p:sp>
        <p:nvSpPr>
          <p:cNvPr id="5" name="文本框 4"/>
          <p:cNvSpPr txBox="1"/>
          <p:nvPr/>
        </p:nvSpPr>
        <p:spPr>
          <a:xfrm>
            <a:off x="981075" y="5513070"/>
            <a:ext cx="10245090" cy="82994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在圆体字的设计中，笔画的端点都是圆角的，所以如果把笔画交叉处也倒成圆角，整体风格会更统一、更温柔，也会给字体赋予一点中国风的韵味。</a:t>
            </a:r>
            <a:endParaRPr sz="1600">
              <a:solidFill>
                <a:schemeClr val="accent1">
                  <a:lumMod val="50000"/>
                </a:schemeClr>
              </a:solidFill>
            </a:endParaRPr>
          </a:p>
        </p:txBody>
      </p:sp>
      <p:pic>
        <p:nvPicPr>
          <p:cNvPr id="8" name="图片 7"/>
          <p:cNvPicPr>
            <a:picLocks noChangeAspect="1"/>
          </p:cNvPicPr>
          <p:nvPr/>
        </p:nvPicPr>
        <p:blipFill>
          <a:blip r:embed="rId1"/>
          <a:stretch>
            <a:fillRect/>
          </a:stretch>
        </p:blipFill>
        <p:spPr>
          <a:xfrm>
            <a:off x="981075" y="1794510"/>
            <a:ext cx="6105525" cy="1428750"/>
          </a:xfrm>
          <a:prstGeom prst="rect">
            <a:avLst/>
          </a:prstGeom>
        </p:spPr>
      </p:pic>
      <p:pic>
        <p:nvPicPr>
          <p:cNvPr id="9" name="图片 8"/>
          <p:cNvPicPr>
            <a:picLocks noChangeAspect="1"/>
          </p:cNvPicPr>
          <p:nvPr/>
        </p:nvPicPr>
        <p:blipFill>
          <a:blip r:embed="rId2"/>
          <a:srcRect l="5667" r="66823"/>
          <a:stretch>
            <a:fillRect/>
          </a:stretch>
        </p:blipFill>
        <p:spPr>
          <a:xfrm>
            <a:off x="9481820" y="813435"/>
            <a:ext cx="1677035" cy="4438650"/>
          </a:xfrm>
          <a:prstGeom prst="rect">
            <a:avLst/>
          </a:prstGeom>
        </p:spPr>
      </p:pic>
      <p:pic>
        <p:nvPicPr>
          <p:cNvPr id="10" name="图片 9"/>
          <p:cNvPicPr>
            <a:picLocks noChangeAspect="1"/>
          </p:cNvPicPr>
          <p:nvPr/>
        </p:nvPicPr>
        <p:blipFill>
          <a:blip r:embed="rId2"/>
          <a:srcRect l="33167" r="3406" b="65565"/>
          <a:stretch>
            <a:fillRect/>
          </a:stretch>
        </p:blipFill>
        <p:spPr>
          <a:xfrm>
            <a:off x="981075" y="3474085"/>
            <a:ext cx="4497070" cy="1778000"/>
          </a:xfrm>
          <a:prstGeom prst="rect">
            <a:avLst/>
          </a:prstGeom>
        </p:spPr>
      </p:pic>
      <p:pic>
        <p:nvPicPr>
          <p:cNvPr id="11" name="图片 10"/>
          <p:cNvPicPr>
            <a:picLocks noChangeAspect="1"/>
          </p:cNvPicPr>
          <p:nvPr/>
        </p:nvPicPr>
        <p:blipFill>
          <a:blip r:embed="rId2"/>
          <a:srcRect l="34948" t="33333" r="7125" b="26667"/>
          <a:stretch>
            <a:fillRect/>
          </a:stretch>
        </p:blipFill>
        <p:spPr>
          <a:xfrm>
            <a:off x="5640070" y="3476625"/>
            <a:ext cx="3531235" cy="177546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笔画间关系处理</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把八或人部首设计成向上的箭头</a:t>
            </a:r>
            <a:endParaRPr sz="1800">
              <a:sym typeface="+mn-ea"/>
            </a:endParaRPr>
          </a:p>
        </p:txBody>
      </p:sp>
      <p:sp>
        <p:nvSpPr>
          <p:cNvPr id="5" name="文本框 4"/>
          <p:cNvSpPr txBox="1"/>
          <p:nvPr/>
        </p:nvSpPr>
        <p:spPr>
          <a:xfrm>
            <a:off x="8249920" y="1788160"/>
            <a:ext cx="2956560" cy="156845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很多字体中都含有人或八部首，把它们简化成向上的箭头也可以增加字体的设计感与简约性。</a:t>
            </a:r>
            <a:endParaRPr sz="1600">
              <a:solidFill>
                <a:schemeClr val="accent1">
                  <a:lumMod val="50000"/>
                </a:schemeClr>
              </a:solidFill>
            </a:endParaRPr>
          </a:p>
        </p:txBody>
      </p:sp>
      <p:pic>
        <p:nvPicPr>
          <p:cNvPr id="8" name="图片 7"/>
          <p:cNvPicPr>
            <a:picLocks noChangeAspect="1"/>
          </p:cNvPicPr>
          <p:nvPr/>
        </p:nvPicPr>
        <p:blipFill>
          <a:blip r:embed="rId1"/>
          <a:stretch>
            <a:fillRect/>
          </a:stretch>
        </p:blipFill>
        <p:spPr>
          <a:xfrm>
            <a:off x="981710" y="1795780"/>
            <a:ext cx="7044690" cy="1560195"/>
          </a:xfrm>
          <a:prstGeom prst="rect">
            <a:avLst/>
          </a:prstGeom>
        </p:spPr>
      </p:pic>
      <p:pic>
        <p:nvPicPr>
          <p:cNvPr id="9" name="图片 8"/>
          <p:cNvPicPr>
            <a:picLocks noChangeAspect="1"/>
          </p:cNvPicPr>
          <p:nvPr/>
        </p:nvPicPr>
        <p:blipFill>
          <a:blip r:embed="rId2"/>
          <a:stretch>
            <a:fillRect/>
          </a:stretch>
        </p:blipFill>
        <p:spPr>
          <a:xfrm>
            <a:off x="981710" y="3585210"/>
            <a:ext cx="8209915" cy="260413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笔画间关系处理</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把草字头转换成两个加号</a:t>
            </a:r>
            <a:endParaRPr sz="1800">
              <a:sym typeface="+mn-ea"/>
            </a:endParaRPr>
          </a:p>
        </p:txBody>
      </p:sp>
      <p:sp>
        <p:nvSpPr>
          <p:cNvPr id="5" name="文本框 4"/>
          <p:cNvSpPr txBox="1"/>
          <p:nvPr/>
        </p:nvSpPr>
        <p:spPr>
          <a:xfrm>
            <a:off x="7378065" y="3056255"/>
            <a:ext cx="3033395" cy="156845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其实就是把草字头从中间断开了，使其变成两株抽象的小草，既增加了字体的趣味性，也使其变得更丰富了。</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981710" y="1788160"/>
            <a:ext cx="6839585" cy="1088390"/>
          </a:xfrm>
          <a:prstGeom prst="rect">
            <a:avLst/>
          </a:prstGeom>
        </p:spPr>
      </p:pic>
      <p:pic>
        <p:nvPicPr>
          <p:cNvPr id="6" name="图片 5"/>
          <p:cNvPicPr>
            <a:picLocks noChangeAspect="1"/>
          </p:cNvPicPr>
          <p:nvPr/>
        </p:nvPicPr>
        <p:blipFill>
          <a:blip r:embed="rId2"/>
          <a:srcRect l="12948" r="5979" b="58227"/>
          <a:stretch>
            <a:fillRect/>
          </a:stretch>
        </p:blipFill>
        <p:spPr>
          <a:xfrm>
            <a:off x="981710" y="3065780"/>
            <a:ext cx="5349240" cy="1555115"/>
          </a:xfrm>
          <a:prstGeom prst="rect">
            <a:avLst/>
          </a:prstGeom>
        </p:spPr>
      </p:pic>
      <p:pic>
        <p:nvPicPr>
          <p:cNvPr id="7" name="图片 6"/>
          <p:cNvPicPr>
            <a:picLocks noChangeAspect="1"/>
          </p:cNvPicPr>
          <p:nvPr/>
        </p:nvPicPr>
        <p:blipFill>
          <a:blip r:embed="rId2"/>
          <a:srcRect t="43897"/>
          <a:stretch>
            <a:fillRect/>
          </a:stretch>
        </p:blipFill>
        <p:spPr>
          <a:xfrm>
            <a:off x="4314825" y="4815840"/>
            <a:ext cx="6096000" cy="192913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笔画间关系处理</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省略「尸」部首的左上竖笔画</a:t>
            </a:r>
            <a:endParaRPr sz="1800">
              <a:sym typeface="+mn-ea"/>
            </a:endParaRPr>
          </a:p>
        </p:txBody>
      </p:sp>
      <p:sp>
        <p:nvSpPr>
          <p:cNvPr id="5" name="文本框 4"/>
          <p:cNvSpPr txBox="1"/>
          <p:nvPr/>
        </p:nvSpPr>
        <p:spPr>
          <a:xfrm>
            <a:off x="7475855" y="1801495"/>
            <a:ext cx="3385185" cy="119888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为了使字体更透气、线条更流畅，字体中含有的「尸」部首常常会被做切割处理。</a:t>
            </a:r>
            <a:endParaRPr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1001395" y="1801495"/>
            <a:ext cx="6175375" cy="1320165"/>
          </a:xfrm>
          <a:prstGeom prst="rect">
            <a:avLst/>
          </a:prstGeom>
        </p:spPr>
      </p:pic>
      <p:pic>
        <p:nvPicPr>
          <p:cNvPr id="6" name="图片 5"/>
          <p:cNvPicPr>
            <a:picLocks noChangeAspect="1"/>
          </p:cNvPicPr>
          <p:nvPr/>
        </p:nvPicPr>
        <p:blipFill>
          <a:blip r:embed="rId2"/>
          <a:srcRect b="67927"/>
          <a:stretch>
            <a:fillRect/>
          </a:stretch>
        </p:blipFill>
        <p:spPr>
          <a:xfrm>
            <a:off x="1001395" y="3405505"/>
            <a:ext cx="6175375" cy="931545"/>
          </a:xfrm>
          <a:prstGeom prst="rect">
            <a:avLst/>
          </a:prstGeom>
        </p:spPr>
      </p:pic>
      <p:pic>
        <p:nvPicPr>
          <p:cNvPr id="7" name="图片 6"/>
          <p:cNvPicPr>
            <a:picLocks noChangeAspect="1"/>
          </p:cNvPicPr>
          <p:nvPr/>
        </p:nvPicPr>
        <p:blipFill>
          <a:blip r:embed="rId2"/>
          <a:srcRect t="38184"/>
          <a:stretch>
            <a:fillRect/>
          </a:stretch>
        </p:blipFill>
        <p:spPr>
          <a:xfrm>
            <a:off x="4764405" y="4628515"/>
            <a:ext cx="6096000" cy="177228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笔画间关系处理</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把部首「日」设计成回形纹</a:t>
            </a:r>
            <a:endParaRPr sz="1800">
              <a:sym typeface="+mn-ea"/>
            </a:endParaRPr>
          </a:p>
        </p:txBody>
      </p:sp>
      <p:sp>
        <p:nvSpPr>
          <p:cNvPr id="5" name="文本框 4"/>
          <p:cNvSpPr txBox="1"/>
          <p:nvPr/>
        </p:nvSpPr>
        <p:spPr>
          <a:xfrm>
            <a:off x="7799705" y="1801495"/>
            <a:ext cx="3533140" cy="119888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文字中的「日」部首只要经过简单的处理就可以变成回形纹，在手写字和中国风的字体中经常会用到。</a:t>
            </a:r>
            <a:endParaRPr sz="1600">
              <a:solidFill>
                <a:schemeClr val="accent1">
                  <a:lumMod val="50000"/>
                </a:schemeClr>
              </a:solidFill>
            </a:endParaRPr>
          </a:p>
        </p:txBody>
      </p:sp>
      <p:pic>
        <p:nvPicPr>
          <p:cNvPr id="8" name="图片 7"/>
          <p:cNvPicPr>
            <a:picLocks noChangeAspect="1"/>
          </p:cNvPicPr>
          <p:nvPr/>
        </p:nvPicPr>
        <p:blipFill>
          <a:blip r:embed="rId1"/>
          <a:srcRect l="4293" r="3052"/>
          <a:stretch>
            <a:fillRect/>
          </a:stretch>
        </p:blipFill>
        <p:spPr>
          <a:xfrm>
            <a:off x="953135" y="1801495"/>
            <a:ext cx="6592570" cy="1198880"/>
          </a:xfrm>
          <a:prstGeom prst="rect">
            <a:avLst/>
          </a:prstGeom>
        </p:spPr>
      </p:pic>
      <p:pic>
        <p:nvPicPr>
          <p:cNvPr id="9" name="图片 8"/>
          <p:cNvPicPr>
            <a:picLocks noChangeAspect="1"/>
          </p:cNvPicPr>
          <p:nvPr/>
        </p:nvPicPr>
        <p:blipFill>
          <a:blip r:embed="rId2"/>
          <a:srcRect b="52493"/>
          <a:stretch>
            <a:fillRect/>
          </a:stretch>
        </p:blipFill>
        <p:spPr>
          <a:xfrm>
            <a:off x="953135" y="3278505"/>
            <a:ext cx="7002780" cy="1897380"/>
          </a:xfrm>
          <a:prstGeom prst="rect">
            <a:avLst/>
          </a:prstGeom>
        </p:spPr>
      </p:pic>
      <p:pic>
        <p:nvPicPr>
          <p:cNvPr id="10" name="图片 9"/>
          <p:cNvPicPr>
            <a:picLocks noChangeAspect="1"/>
          </p:cNvPicPr>
          <p:nvPr/>
        </p:nvPicPr>
        <p:blipFill>
          <a:blip r:embed="rId2"/>
          <a:srcRect t="49370"/>
          <a:stretch>
            <a:fillRect/>
          </a:stretch>
        </p:blipFill>
        <p:spPr>
          <a:xfrm>
            <a:off x="2902585" y="4248150"/>
            <a:ext cx="8451215" cy="24403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笔画间关系处理</a:t>
            </a:r>
            <a:endParaRPr kumimoji="1" lang="en-US" altLang="zh-CN" smtClean="0">
              <a:solidFill>
                <a:schemeClr val="bg2">
                  <a:lumMod val="10000"/>
                </a:schemeClr>
              </a:solidFill>
              <a:sym typeface="+mn-ea"/>
            </a:endParaRPr>
          </a:p>
        </p:txBody>
      </p:sp>
      <p:sp>
        <p:nvSpPr>
          <p:cNvPr id="3" name="内容占位符 2"/>
          <p:cNvSpPr>
            <a:spLocks noGrp="1"/>
          </p:cNvSpPr>
          <p:nvPr>
            <p:ph idx="1"/>
          </p:nvPr>
        </p:nvSpPr>
        <p:spPr>
          <a:xfrm>
            <a:off x="669925" y="1296035"/>
            <a:ext cx="10852150" cy="434975"/>
          </a:xfrm>
        </p:spPr>
        <p:txBody>
          <a:bodyPr/>
          <a:p>
            <a:r>
              <a:rPr sz="1800">
                <a:sym typeface="+mn-ea"/>
              </a:rPr>
              <a:t>把单人旁简化成横折</a:t>
            </a:r>
            <a:endParaRPr sz="1800">
              <a:sym typeface="+mn-ea"/>
            </a:endParaRPr>
          </a:p>
        </p:txBody>
      </p:sp>
      <p:sp>
        <p:nvSpPr>
          <p:cNvPr id="5" name="文本框 4"/>
          <p:cNvSpPr txBox="1"/>
          <p:nvPr/>
        </p:nvSpPr>
        <p:spPr>
          <a:xfrm>
            <a:off x="981710" y="3535680"/>
            <a:ext cx="9152890" cy="46037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这也是简化字体的做法，近似于把竖笔画右边的部分去掉了，只保留了左边的部分。</a:t>
            </a:r>
            <a:endParaRPr sz="1600">
              <a:solidFill>
                <a:schemeClr val="accent1">
                  <a:lumMod val="50000"/>
                </a:schemeClr>
              </a:solidFill>
            </a:endParaRPr>
          </a:p>
        </p:txBody>
      </p:sp>
      <p:pic>
        <p:nvPicPr>
          <p:cNvPr id="8" name="图片 7"/>
          <p:cNvPicPr>
            <a:picLocks noChangeAspect="1"/>
          </p:cNvPicPr>
          <p:nvPr/>
        </p:nvPicPr>
        <p:blipFill>
          <a:blip r:embed="rId1"/>
          <a:srcRect l="11149" r="9360"/>
          <a:stretch>
            <a:fillRect/>
          </a:stretch>
        </p:blipFill>
        <p:spPr>
          <a:xfrm>
            <a:off x="981710" y="1801495"/>
            <a:ext cx="4415790" cy="1568450"/>
          </a:xfrm>
          <a:prstGeom prst="rect">
            <a:avLst/>
          </a:prstGeom>
        </p:spPr>
      </p:pic>
      <p:pic>
        <p:nvPicPr>
          <p:cNvPr id="9" name="图片 8"/>
          <p:cNvPicPr>
            <a:picLocks noChangeAspect="1"/>
          </p:cNvPicPr>
          <p:nvPr/>
        </p:nvPicPr>
        <p:blipFill>
          <a:blip r:embed="rId2"/>
          <a:stretch>
            <a:fillRect/>
          </a:stretch>
        </p:blipFill>
        <p:spPr>
          <a:xfrm>
            <a:off x="981710" y="4161155"/>
            <a:ext cx="4542790" cy="2209165"/>
          </a:xfrm>
          <a:prstGeom prst="rect">
            <a:avLst/>
          </a:prstGeom>
        </p:spPr>
      </p:pic>
      <p:pic>
        <p:nvPicPr>
          <p:cNvPr id="10" name="图片 9"/>
          <p:cNvPicPr>
            <a:picLocks noChangeAspect="1"/>
          </p:cNvPicPr>
          <p:nvPr/>
        </p:nvPicPr>
        <p:blipFill>
          <a:blip r:embed="rId3"/>
          <a:stretch>
            <a:fillRect/>
          </a:stretch>
        </p:blipFill>
        <p:spPr>
          <a:xfrm>
            <a:off x="5943600" y="4161155"/>
            <a:ext cx="4191000" cy="22002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06550" y="1556385"/>
            <a:ext cx="8888730" cy="1420495"/>
          </a:xfrm>
          <a:prstGeom prst="rect">
            <a:avLst/>
          </a:prstGeom>
          <a:noFill/>
        </p:spPr>
        <p:txBody>
          <a:bodyPr wrap="square" rtlCol="0">
            <a:spAutoFit/>
          </a:bodyPr>
          <a:lstStyle/>
          <a:p>
            <a:pPr algn="ctr">
              <a:lnSpc>
                <a:spcPct val="90000"/>
              </a:lnSpc>
            </a:pPr>
            <a:r>
              <a:rPr kumimoji="1" lang="en-US" altLang="zh-CN" sz="9600" dirty="0" smtClean="0"/>
              <a:t>Thank you !</a:t>
            </a:r>
            <a:endParaRPr kumimoji="1" lang="en-US" altLang="zh-CN" sz="9600" dirty="0" smtClean="0"/>
          </a:p>
        </p:txBody>
      </p:sp>
      <p:sp>
        <p:nvSpPr>
          <p:cNvPr id="6" name="矩形 5"/>
          <p:cNvSpPr/>
          <p:nvPr/>
        </p:nvSpPr>
        <p:spPr>
          <a:xfrm>
            <a:off x="2801303" y="3674827"/>
            <a:ext cx="6850062" cy="11310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3200" dirty="0" smtClean="0">
                <a:solidFill>
                  <a:schemeClr val="tx1"/>
                </a:solidFill>
                <a:latin typeface="微软雅黑" panose="020B0503020204020204" charset="-122"/>
                <a:ea typeface="微软雅黑" panose="020B0503020204020204" charset="-122"/>
              </a:rPr>
              <a:t>谢谢您的聆听</a:t>
            </a:r>
            <a:endParaRPr kumimoji="1" lang="zh-CN" altLang="en-US" sz="3200" dirty="0" smtClean="0">
              <a:solidFill>
                <a:schemeClr val="tx1"/>
              </a:solidFill>
              <a:latin typeface="微软雅黑" panose="020B0503020204020204" charset="-122"/>
              <a:ea typeface="微软雅黑" panose="020B0503020204020204" charset="-122"/>
            </a:endParaRPr>
          </a:p>
        </p:txBody>
      </p:sp>
      <p:cxnSp>
        <p:nvCxnSpPr>
          <p:cNvPr id="14" name="直线连接符 16"/>
          <p:cNvCxnSpPr/>
          <p:nvPr/>
        </p:nvCxnSpPr>
        <p:spPr>
          <a:xfrm>
            <a:off x="4023360" y="3223895"/>
            <a:ext cx="413194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12655" y="1070610"/>
            <a:ext cx="5565737" cy="2750185"/>
          </a:xfrm>
          <a:prstGeom prst="rect">
            <a:avLst/>
          </a:prstGeom>
          <a:noFill/>
        </p:spPr>
        <p:txBody>
          <a:bodyPr wrap="square" rtlCol="0">
            <a:spAutoFit/>
          </a:bodyPr>
          <a:lstStyle/>
          <a:p>
            <a:pPr algn="ctr">
              <a:lnSpc>
                <a:spcPct val="90000"/>
              </a:lnSpc>
            </a:pPr>
            <a:r>
              <a:rPr kumimoji="1" lang="en-US" altLang="zh-CN" sz="19200" dirty="0" smtClean="0"/>
              <a:t>01</a:t>
            </a:r>
            <a:endParaRPr kumimoji="1" lang="en-US" altLang="zh-CN" sz="19200" dirty="0" smtClean="0"/>
          </a:p>
        </p:txBody>
      </p:sp>
      <p:sp>
        <p:nvSpPr>
          <p:cNvPr id="6" name="矩形 5"/>
          <p:cNvSpPr/>
          <p:nvPr/>
        </p:nvSpPr>
        <p:spPr>
          <a:xfrm>
            <a:off x="2801303" y="3674827"/>
            <a:ext cx="6850062" cy="11310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3600" b="1" dirty="0" smtClean="0">
                <a:solidFill>
                  <a:schemeClr val="bg2">
                    <a:lumMod val="10000"/>
                  </a:schemeClr>
                </a:solidFill>
                <a:sym typeface="+mn-ea"/>
              </a:rPr>
              <a:t>笔画取代法</a:t>
            </a:r>
            <a:endParaRPr kumimoji="1" lang="zh-CN" altLang="en-US" sz="3600" dirty="0">
              <a:solidFill>
                <a:schemeClr val="tx1"/>
              </a:solidFill>
              <a:latin typeface="微软雅黑" panose="020B0503020204020204" charset="-122"/>
              <a:ea typeface="微软雅黑" panose="020B0503020204020204" charset="-122"/>
            </a:endParaRPr>
          </a:p>
        </p:txBody>
      </p:sp>
      <p:sp>
        <p:nvSpPr>
          <p:cNvPr id="42009" name="PA_文本框 30"/>
          <p:cNvSpPr txBox="1">
            <a:spLocks noChangeArrowheads="1"/>
          </p:cNvSpPr>
          <p:nvPr>
            <p:custDataLst>
              <p:tags r:id="rId1"/>
            </p:custDataLst>
          </p:nvPr>
        </p:nvSpPr>
        <p:spPr bwMode="auto">
          <a:xfrm>
            <a:off x="2331720" y="4909820"/>
            <a:ext cx="321437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用「横」取代笔画「点</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把「日」部首变成两个同心圆</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把四点水中的后三点连起来</a:t>
            </a: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
        <p:nvSpPr>
          <p:cNvPr id="2" name="PA_文本框 30"/>
          <p:cNvSpPr txBox="1">
            <a:spLocks noChangeArrowheads="1"/>
          </p:cNvSpPr>
          <p:nvPr>
            <p:custDataLst>
              <p:tags r:id="rId2"/>
            </p:custDataLst>
          </p:nvPr>
        </p:nvSpPr>
        <p:spPr bwMode="auto">
          <a:xfrm>
            <a:off x="6436995" y="4909820"/>
            <a:ext cx="321437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把框内的横笔画用一个竖笔画取代</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把框内的横笔画做成垂直倾斜处理</a:t>
            </a: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笔画取代法</a:t>
            </a:r>
            <a:endParaRPr lang="zh-CN" altLang="en-US"/>
          </a:p>
        </p:txBody>
      </p:sp>
      <p:sp>
        <p:nvSpPr>
          <p:cNvPr id="3" name="内容占位符 2"/>
          <p:cNvSpPr>
            <a:spLocks noGrp="1"/>
          </p:cNvSpPr>
          <p:nvPr>
            <p:ph idx="1"/>
          </p:nvPr>
        </p:nvSpPr>
        <p:spPr>
          <a:xfrm>
            <a:off x="669925" y="1296035"/>
            <a:ext cx="10852150" cy="434975"/>
          </a:xfrm>
        </p:spPr>
        <p:txBody>
          <a:bodyPr/>
          <a:p>
            <a:r>
              <a:rPr lang="zh-CN" altLang="en-US" sz="1800"/>
              <a:t>用「横」取代笔画「点</a:t>
            </a:r>
            <a:r>
              <a:rPr sz="1800">
                <a:sym typeface="+mn-ea"/>
              </a:rPr>
              <a:t>」</a:t>
            </a:r>
            <a:endParaRPr sz="1800">
              <a:sym typeface="+mn-ea"/>
            </a:endParaRPr>
          </a:p>
          <a:p>
            <a:endParaRPr lang="zh-CN" altLang="en-US" sz="1800"/>
          </a:p>
        </p:txBody>
      </p:sp>
      <p:pic>
        <p:nvPicPr>
          <p:cNvPr id="4" name="图片 3"/>
          <p:cNvPicPr>
            <a:picLocks noChangeAspect="1"/>
          </p:cNvPicPr>
          <p:nvPr/>
        </p:nvPicPr>
        <p:blipFill>
          <a:blip r:embed="rId1"/>
          <a:stretch>
            <a:fillRect/>
          </a:stretch>
        </p:blipFill>
        <p:spPr>
          <a:xfrm>
            <a:off x="960755" y="1841500"/>
            <a:ext cx="7483475" cy="1179195"/>
          </a:xfrm>
          <a:prstGeom prst="rect">
            <a:avLst/>
          </a:prstGeom>
        </p:spPr>
      </p:pic>
      <p:sp>
        <p:nvSpPr>
          <p:cNvPr id="5" name="文本框 4"/>
          <p:cNvSpPr txBox="1"/>
          <p:nvPr/>
        </p:nvSpPr>
        <p:spPr>
          <a:xfrm>
            <a:off x="4041140" y="5933440"/>
            <a:ext cx="6193155" cy="337185"/>
          </a:xfrm>
          <a:prstGeom prst="rect">
            <a:avLst/>
          </a:prstGeom>
          <a:solidFill>
            <a:schemeClr val="accent2">
              <a:lumMod val="20000"/>
              <a:lumOff val="80000"/>
            </a:schemeClr>
          </a:solidFill>
        </p:spPr>
        <p:txBody>
          <a:bodyPr wrap="square" rtlCol="0">
            <a:spAutoFit/>
          </a:bodyPr>
          <a:p>
            <a:r>
              <a:rPr lang="zh-CN" altLang="en-US" sz="1600">
                <a:solidFill>
                  <a:schemeClr val="accent1">
                    <a:lumMod val="50000"/>
                  </a:schemeClr>
                </a:solidFill>
              </a:rPr>
              <a:t>这么做为了使文字笔画的形态更统一，也便于文字之间的笔画对齐。</a:t>
            </a:r>
            <a:endParaRPr lang="zh-CN" altLang="en-US" sz="1600">
              <a:solidFill>
                <a:schemeClr val="accent1">
                  <a:lumMod val="50000"/>
                </a:schemeClr>
              </a:solidFill>
            </a:endParaRPr>
          </a:p>
        </p:txBody>
      </p:sp>
      <p:pic>
        <p:nvPicPr>
          <p:cNvPr id="6" name="图片 5"/>
          <p:cNvPicPr>
            <a:picLocks noChangeAspect="1"/>
          </p:cNvPicPr>
          <p:nvPr/>
        </p:nvPicPr>
        <p:blipFill>
          <a:blip r:embed="rId2"/>
          <a:stretch>
            <a:fillRect/>
          </a:stretch>
        </p:blipFill>
        <p:spPr>
          <a:xfrm>
            <a:off x="960755" y="3792855"/>
            <a:ext cx="9273540" cy="20142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笔画取代法</a:t>
            </a:r>
            <a:endParaRPr lang="zh-CN" altLang="en-US"/>
          </a:p>
        </p:txBody>
      </p:sp>
      <p:sp>
        <p:nvSpPr>
          <p:cNvPr id="3" name="内容占位符 2"/>
          <p:cNvSpPr>
            <a:spLocks noGrp="1"/>
          </p:cNvSpPr>
          <p:nvPr>
            <p:ph idx="1"/>
          </p:nvPr>
        </p:nvSpPr>
        <p:spPr>
          <a:xfrm>
            <a:off x="669925" y="1296035"/>
            <a:ext cx="10852150" cy="434975"/>
          </a:xfrm>
        </p:spPr>
        <p:txBody>
          <a:bodyPr/>
          <a:p>
            <a:r>
              <a:rPr sz="1800"/>
              <a:t>把「日」部首变成两个同心圆</a:t>
            </a:r>
            <a:endParaRPr sz="1800"/>
          </a:p>
          <a:p>
            <a:endParaRPr lang="zh-CN" altLang="en-US" sz="1800"/>
          </a:p>
        </p:txBody>
      </p:sp>
      <p:sp>
        <p:nvSpPr>
          <p:cNvPr id="5" name="文本框 4"/>
          <p:cNvSpPr txBox="1"/>
          <p:nvPr/>
        </p:nvSpPr>
        <p:spPr>
          <a:xfrm>
            <a:off x="4041140" y="5733415"/>
            <a:ext cx="6972300" cy="82994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lang="zh-CN" altLang="en-US" sz="1600">
                <a:solidFill>
                  <a:schemeClr val="accent1">
                    <a:lumMod val="50000"/>
                  </a:schemeClr>
                </a:solidFill>
              </a:rPr>
              <a:t>在象形字中「日」字的写法就是一个太阳，即在圆中加一个点，这种写法其实比现在的写法更简洁，更美观，会受年轻人的青睐。</a:t>
            </a:r>
            <a:endParaRPr lang="zh-CN" altLang="en-US" sz="1600">
              <a:solidFill>
                <a:schemeClr val="accent1">
                  <a:lumMod val="50000"/>
                </a:schemeClr>
              </a:solidFill>
            </a:endParaRPr>
          </a:p>
        </p:txBody>
      </p:sp>
      <p:pic>
        <p:nvPicPr>
          <p:cNvPr id="7" name="图片 6"/>
          <p:cNvPicPr>
            <a:picLocks noChangeAspect="1"/>
          </p:cNvPicPr>
          <p:nvPr/>
        </p:nvPicPr>
        <p:blipFill>
          <a:blip r:embed="rId1"/>
          <a:stretch>
            <a:fillRect/>
          </a:stretch>
        </p:blipFill>
        <p:spPr>
          <a:xfrm>
            <a:off x="960755" y="1823720"/>
            <a:ext cx="6647815" cy="1565910"/>
          </a:xfrm>
          <a:prstGeom prst="rect">
            <a:avLst/>
          </a:prstGeom>
        </p:spPr>
      </p:pic>
      <p:pic>
        <p:nvPicPr>
          <p:cNvPr id="8" name="图片 7"/>
          <p:cNvPicPr>
            <a:picLocks noChangeAspect="1"/>
          </p:cNvPicPr>
          <p:nvPr/>
        </p:nvPicPr>
        <p:blipFill>
          <a:blip r:embed="rId2"/>
          <a:stretch>
            <a:fillRect/>
          </a:stretch>
        </p:blipFill>
        <p:spPr>
          <a:xfrm>
            <a:off x="960755" y="3630930"/>
            <a:ext cx="8729345" cy="20732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笔画取代法</a:t>
            </a:r>
            <a:endParaRPr lang="zh-CN" altLang="en-US"/>
          </a:p>
        </p:txBody>
      </p:sp>
      <p:sp>
        <p:nvSpPr>
          <p:cNvPr id="3" name="内容占位符 2"/>
          <p:cNvSpPr>
            <a:spLocks noGrp="1"/>
          </p:cNvSpPr>
          <p:nvPr>
            <p:ph idx="1"/>
          </p:nvPr>
        </p:nvSpPr>
        <p:spPr>
          <a:xfrm>
            <a:off x="669925" y="1296035"/>
            <a:ext cx="10852150" cy="434975"/>
          </a:xfrm>
        </p:spPr>
        <p:txBody>
          <a:bodyPr/>
          <a:p>
            <a:r>
              <a:rPr sz="1800"/>
              <a:t>把框内的横笔画用一个竖笔画取代</a:t>
            </a:r>
            <a:endParaRPr sz="1800"/>
          </a:p>
        </p:txBody>
      </p:sp>
      <p:sp>
        <p:nvSpPr>
          <p:cNvPr id="5" name="文本框 4"/>
          <p:cNvSpPr txBox="1"/>
          <p:nvPr/>
        </p:nvSpPr>
        <p:spPr>
          <a:xfrm>
            <a:off x="960755" y="4959350"/>
            <a:ext cx="3816350" cy="156845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lang="zh-CN" altLang="en-US" sz="1600">
                <a:solidFill>
                  <a:schemeClr val="accent1">
                    <a:lumMod val="50000"/>
                  </a:schemeClr>
                </a:solidFill>
              </a:rPr>
              <a:t>对于一些笔画比较多、结构比较复杂的字体，我们通常要做简化处理，比如说在一些含有日、目、月等部首的文字中，框内的横线就可以用竖线取代。</a:t>
            </a:r>
            <a:endParaRPr lang="zh-CN" altLang="en-US" sz="1600">
              <a:solidFill>
                <a:schemeClr val="accent1">
                  <a:lumMod val="50000"/>
                </a:schemeClr>
              </a:solidFill>
            </a:endParaRPr>
          </a:p>
        </p:txBody>
      </p:sp>
      <p:pic>
        <p:nvPicPr>
          <p:cNvPr id="4" name="图片 3"/>
          <p:cNvPicPr>
            <a:picLocks noChangeAspect="1"/>
          </p:cNvPicPr>
          <p:nvPr/>
        </p:nvPicPr>
        <p:blipFill>
          <a:blip r:embed="rId1"/>
          <a:stretch>
            <a:fillRect/>
          </a:stretch>
        </p:blipFill>
        <p:spPr>
          <a:xfrm>
            <a:off x="960755" y="1831975"/>
            <a:ext cx="6722110" cy="1604645"/>
          </a:xfrm>
          <a:prstGeom prst="rect">
            <a:avLst/>
          </a:prstGeom>
        </p:spPr>
      </p:pic>
      <p:pic>
        <p:nvPicPr>
          <p:cNvPr id="6" name="图片 5"/>
          <p:cNvPicPr>
            <a:picLocks noChangeAspect="1"/>
          </p:cNvPicPr>
          <p:nvPr/>
        </p:nvPicPr>
        <p:blipFill>
          <a:blip r:embed="rId2"/>
          <a:stretch>
            <a:fillRect/>
          </a:stretch>
        </p:blipFill>
        <p:spPr>
          <a:xfrm>
            <a:off x="5113655" y="3507105"/>
            <a:ext cx="6096000" cy="30384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笔画取代法</a:t>
            </a:r>
            <a:endParaRPr lang="zh-CN" altLang="en-US"/>
          </a:p>
        </p:txBody>
      </p:sp>
      <p:sp>
        <p:nvSpPr>
          <p:cNvPr id="3" name="内容占位符 2"/>
          <p:cNvSpPr>
            <a:spLocks noGrp="1"/>
          </p:cNvSpPr>
          <p:nvPr>
            <p:ph idx="1"/>
          </p:nvPr>
        </p:nvSpPr>
        <p:spPr>
          <a:xfrm>
            <a:off x="669925" y="1296035"/>
            <a:ext cx="10852150" cy="434975"/>
          </a:xfrm>
        </p:spPr>
        <p:txBody>
          <a:bodyPr/>
          <a:p>
            <a:r>
              <a:rPr sz="1800"/>
              <a:t>把框内的横笔画做成垂直倾斜处理</a:t>
            </a:r>
            <a:endParaRPr sz="1800"/>
          </a:p>
        </p:txBody>
      </p:sp>
      <p:sp>
        <p:nvSpPr>
          <p:cNvPr id="5" name="文本框 4"/>
          <p:cNvSpPr txBox="1"/>
          <p:nvPr/>
        </p:nvSpPr>
        <p:spPr>
          <a:xfrm>
            <a:off x="2658110" y="3338830"/>
            <a:ext cx="8599805" cy="829945"/>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sz="1600">
                <a:solidFill>
                  <a:schemeClr val="accent1">
                    <a:lumMod val="50000"/>
                  </a:schemeClr>
                </a:solidFill>
              </a:rPr>
              <a:t>设计的字体太普通怎么办？我们要想办法刻意做一些变化，比如把包在框内的横笔画做垂直倾斜处理，就可以有效增加字体的设计感和动感。</a:t>
            </a:r>
            <a:endParaRPr sz="1600">
              <a:solidFill>
                <a:schemeClr val="accent1">
                  <a:lumMod val="50000"/>
                </a:schemeClr>
              </a:solidFill>
            </a:endParaRPr>
          </a:p>
        </p:txBody>
      </p:sp>
      <p:pic>
        <p:nvPicPr>
          <p:cNvPr id="7" name="图片 6"/>
          <p:cNvPicPr>
            <a:picLocks noChangeAspect="1"/>
          </p:cNvPicPr>
          <p:nvPr/>
        </p:nvPicPr>
        <p:blipFill>
          <a:blip r:embed="rId1"/>
          <a:stretch>
            <a:fillRect/>
          </a:stretch>
        </p:blipFill>
        <p:spPr>
          <a:xfrm>
            <a:off x="960755" y="1800225"/>
            <a:ext cx="6470015" cy="1402715"/>
          </a:xfrm>
          <a:prstGeom prst="rect">
            <a:avLst/>
          </a:prstGeom>
        </p:spPr>
      </p:pic>
      <p:pic>
        <p:nvPicPr>
          <p:cNvPr id="8" name="图片 7"/>
          <p:cNvPicPr>
            <a:picLocks noChangeAspect="1"/>
          </p:cNvPicPr>
          <p:nvPr/>
        </p:nvPicPr>
        <p:blipFill>
          <a:blip r:embed="rId2"/>
          <a:srcRect l="3399" r="5743" b="54526"/>
          <a:stretch>
            <a:fillRect/>
          </a:stretch>
        </p:blipFill>
        <p:spPr>
          <a:xfrm>
            <a:off x="891540" y="4343400"/>
            <a:ext cx="6077585" cy="1887220"/>
          </a:xfrm>
          <a:prstGeom prst="rect">
            <a:avLst/>
          </a:prstGeom>
        </p:spPr>
      </p:pic>
      <p:pic>
        <p:nvPicPr>
          <p:cNvPr id="9" name="图片 8"/>
          <p:cNvPicPr>
            <a:picLocks noChangeAspect="1"/>
          </p:cNvPicPr>
          <p:nvPr/>
        </p:nvPicPr>
        <p:blipFill>
          <a:blip r:embed="rId2"/>
          <a:srcRect l="19260" t="50092" r="17958"/>
          <a:stretch>
            <a:fillRect/>
          </a:stretch>
        </p:blipFill>
        <p:spPr>
          <a:xfrm>
            <a:off x="7430770" y="4343400"/>
            <a:ext cx="3827145" cy="1887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kumimoji="1" smtClean="0">
                <a:solidFill>
                  <a:schemeClr val="bg2">
                    <a:lumMod val="10000"/>
                  </a:schemeClr>
                </a:solidFill>
                <a:sym typeface="+mn-ea"/>
              </a:rPr>
              <a:t>笔画取代法</a:t>
            </a:r>
            <a:endParaRPr lang="zh-CN" altLang="en-US"/>
          </a:p>
        </p:txBody>
      </p:sp>
      <p:sp>
        <p:nvSpPr>
          <p:cNvPr id="3" name="内容占位符 2"/>
          <p:cNvSpPr>
            <a:spLocks noGrp="1"/>
          </p:cNvSpPr>
          <p:nvPr>
            <p:ph idx="1"/>
          </p:nvPr>
        </p:nvSpPr>
        <p:spPr>
          <a:xfrm>
            <a:off x="669925" y="1296035"/>
            <a:ext cx="10852150" cy="434975"/>
          </a:xfrm>
        </p:spPr>
        <p:txBody>
          <a:bodyPr/>
          <a:p>
            <a:r>
              <a:rPr sz="1800"/>
              <a:t>把四点水中的后三点连起来</a:t>
            </a:r>
            <a:endParaRPr sz="1800"/>
          </a:p>
        </p:txBody>
      </p:sp>
      <p:pic>
        <p:nvPicPr>
          <p:cNvPr id="7" name="图片 6"/>
          <p:cNvPicPr>
            <a:picLocks noChangeAspect="1"/>
          </p:cNvPicPr>
          <p:nvPr/>
        </p:nvPicPr>
        <p:blipFill>
          <a:blip r:embed="rId1"/>
          <a:stretch>
            <a:fillRect/>
          </a:stretch>
        </p:blipFill>
        <p:spPr>
          <a:xfrm>
            <a:off x="960755" y="1817370"/>
            <a:ext cx="7110730" cy="1109345"/>
          </a:xfrm>
          <a:prstGeom prst="rect">
            <a:avLst/>
          </a:prstGeom>
        </p:spPr>
      </p:pic>
      <p:pic>
        <p:nvPicPr>
          <p:cNvPr id="8" name="图片 7"/>
          <p:cNvPicPr>
            <a:picLocks noChangeAspect="1"/>
          </p:cNvPicPr>
          <p:nvPr/>
        </p:nvPicPr>
        <p:blipFill>
          <a:blip r:embed="rId2"/>
          <a:stretch>
            <a:fillRect/>
          </a:stretch>
        </p:blipFill>
        <p:spPr>
          <a:xfrm>
            <a:off x="960755" y="3056255"/>
            <a:ext cx="6923405" cy="3775075"/>
          </a:xfrm>
          <a:prstGeom prst="rect">
            <a:avLst/>
          </a:prstGeom>
        </p:spPr>
      </p:pic>
      <p:sp>
        <p:nvSpPr>
          <p:cNvPr id="5" name="文本框 4"/>
          <p:cNvSpPr txBox="1"/>
          <p:nvPr/>
        </p:nvSpPr>
        <p:spPr>
          <a:xfrm>
            <a:off x="7223760" y="4726305"/>
            <a:ext cx="4013200" cy="1568450"/>
          </a:xfrm>
          <a:prstGeom prst="rect">
            <a:avLst/>
          </a:prstGeom>
          <a:solidFill>
            <a:schemeClr val="accent2">
              <a:lumMod val="20000"/>
              <a:lumOff val="80000"/>
            </a:schemeClr>
          </a:solidFill>
        </p:spPr>
        <p:txBody>
          <a:bodyPr wrap="square" rtlCol="0">
            <a:spAutoFit/>
          </a:bodyPr>
          <a:p>
            <a:pPr fontAlgn="auto">
              <a:lnSpc>
                <a:spcPct val="150000"/>
              </a:lnSpc>
            </a:pPr>
            <a:r>
              <a:rPr lang="en-US" altLang="zh-CN" sz="1600">
                <a:solidFill>
                  <a:schemeClr val="accent1">
                    <a:lumMod val="50000"/>
                  </a:schemeClr>
                </a:solidFill>
              </a:rPr>
              <a:t>      </a:t>
            </a:r>
            <a:r>
              <a:rPr lang="zh-CN" altLang="en-US" sz="1600">
                <a:solidFill>
                  <a:schemeClr val="accent1">
                    <a:lumMod val="50000"/>
                  </a:schemeClr>
                </a:solidFill>
              </a:rPr>
              <a:t>印刷字体中的四点水都是独立的，所以显得有点散、有点繁杂，把后面的三点水连起来就可以解决这一问题，而且不会影响文字的识别性。</a:t>
            </a:r>
            <a:endParaRPr lang="zh-CN" altLang="en-US" sz="1600">
              <a:solidFill>
                <a:schemeClr val="accent1">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312655" y="1070610"/>
            <a:ext cx="5565737" cy="2750185"/>
          </a:xfrm>
          <a:prstGeom prst="rect">
            <a:avLst/>
          </a:prstGeom>
          <a:noFill/>
        </p:spPr>
        <p:txBody>
          <a:bodyPr wrap="square" rtlCol="0">
            <a:spAutoFit/>
          </a:bodyPr>
          <a:lstStyle/>
          <a:p>
            <a:pPr algn="ctr">
              <a:lnSpc>
                <a:spcPct val="90000"/>
              </a:lnSpc>
            </a:pPr>
            <a:r>
              <a:rPr kumimoji="1" lang="en-US" altLang="zh-CN" sz="19200" dirty="0" smtClean="0"/>
              <a:t>02</a:t>
            </a:r>
            <a:endParaRPr kumimoji="1" lang="en-US" altLang="zh-CN" sz="19200" dirty="0" smtClean="0"/>
          </a:p>
        </p:txBody>
      </p:sp>
      <p:sp>
        <p:nvSpPr>
          <p:cNvPr id="6" name="矩形 5"/>
          <p:cNvSpPr/>
          <p:nvPr/>
        </p:nvSpPr>
        <p:spPr>
          <a:xfrm>
            <a:off x="2801303" y="3674827"/>
            <a:ext cx="6850062" cy="113102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zh-CN" altLang="en-US" sz="3600" b="1" dirty="0" smtClean="0">
                <a:solidFill>
                  <a:schemeClr val="bg2">
                    <a:lumMod val="10000"/>
                  </a:schemeClr>
                </a:solidFill>
                <a:sym typeface="+mn-ea"/>
              </a:rPr>
              <a:t>笔画美化</a:t>
            </a:r>
            <a:endParaRPr kumimoji="1" lang="zh-CN" altLang="en-US" sz="3600" dirty="0">
              <a:solidFill>
                <a:schemeClr val="tx1"/>
              </a:solidFill>
              <a:latin typeface="微软雅黑" panose="020B0503020204020204" charset="-122"/>
              <a:ea typeface="微软雅黑" panose="020B0503020204020204" charset="-122"/>
            </a:endParaRPr>
          </a:p>
        </p:txBody>
      </p:sp>
      <p:sp>
        <p:nvSpPr>
          <p:cNvPr id="42009" name="PA_文本框 30"/>
          <p:cNvSpPr txBox="1">
            <a:spLocks noChangeArrowheads="1"/>
          </p:cNvSpPr>
          <p:nvPr>
            <p:custDataLst>
              <p:tags r:id="rId1"/>
            </p:custDataLst>
          </p:nvPr>
        </p:nvSpPr>
        <p:spPr bwMode="auto">
          <a:xfrm>
            <a:off x="2331720" y="4909820"/>
            <a:ext cx="321437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用「横」取代笔画「点</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把「日」部首变成两个同心圆</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把四点水中的后三点连起来</a:t>
            </a: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
        <p:nvSpPr>
          <p:cNvPr id="2" name="PA_文本框 30"/>
          <p:cNvSpPr txBox="1">
            <a:spLocks noChangeArrowheads="1"/>
          </p:cNvSpPr>
          <p:nvPr>
            <p:custDataLst>
              <p:tags r:id="rId2"/>
            </p:custDataLst>
          </p:nvPr>
        </p:nvSpPr>
        <p:spPr bwMode="auto">
          <a:xfrm>
            <a:off x="6436995" y="4909820"/>
            <a:ext cx="321437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5000"/>
              </a:lnSpc>
              <a:spcBef>
                <a:spcPts val="1000"/>
              </a:spcBef>
              <a:buFont typeface="Arial" panose="020B0604020202020204" pitchFamily="34" charset="0"/>
              <a:buChar char="•"/>
              <a:defRPr sz="2000">
                <a:solidFill>
                  <a:schemeClr val="tx1"/>
                </a:solidFill>
                <a:latin typeface="Segoe UI" panose="020B0502040204020203" pitchFamily="34" charset="0"/>
                <a:ea typeface="微软雅黑" panose="020B0503020204020204" charset="-122"/>
              </a:defRPr>
            </a:lvl1pPr>
            <a:lvl2pPr marL="742950" indent="-285750">
              <a:lnSpc>
                <a:spcPct val="125000"/>
              </a:lnSpc>
              <a:spcBef>
                <a:spcPts val="500"/>
              </a:spcBef>
              <a:buFont typeface="Arial" panose="020B0604020202020204" pitchFamily="34" charset="0"/>
              <a:buChar char="•"/>
              <a:defRPr>
                <a:solidFill>
                  <a:schemeClr val="tx1"/>
                </a:solidFill>
                <a:latin typeface="Segoe UI" panose="020B0502040204020203" pitchFamily="34" charset="0"/>
                <a:ea typeface="微软雅黑" panose="020B0503020204020204" charset="-122"/>
              </a:defRPr>
            </a:lvl2pPr>
            <a:lvl3pPr marL="1143000" indent="-228600">
              <a:lnSpc>
                <a:spcPct val="125000"/>
              </a:lnSpc>
              <a:spcBef>
                <a:spcPts val="500"/>
              </a:spcBef>
              <a:buFont typeface="Arial" panose="020B0604020202020204" pitchFamily="34" charset="0"/>
              <a:buChar char="•"/>
              <a:defRPr sz="1600">
                <a:solidFill>
                  <a:schemeClr val="tx1"/>
                </a:solidFill>
                <a:latin typeface="Segoe UI" panose="020B0502040204020203" pitchFamily="34" charset="0"/>
                <a:ea typeface="微软雅黑" panose="020B0503020204020204" charset="-122"/>
              </a:defRPr>
            </a:lvl3pPr>
            <a:lvl4pPr marL="16002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4pPr>
            <a:lvl5pPr marL="2057400" indent="-228600">
              <a:lnSpc>
                <a:spcPct val="125000"/>
              </a:lnSpc>
              <a:spcBef>
                <a:spcPts val="500"/>
              </a:spcBef>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5pPr>
            <a:lvl6pPr marL="25146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6pPr>
            <a:lvl7pPr marL="29718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7pPr>
            <a:lvl8pPr marL="34290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8pPr>
            <a:lvl9pPr marL="3886200" indent="-228600" eaLnBrk="0" fontAlgn="base" hangingPunct="0">
              <a:lnSpc>
                <a:spcPct val="125000"/>
              </a:lnSpc>
              <a:spcBef>
                <a:spcPts val="500"/>
              </a:spcBef>
              <a:spcAft>
                <a:spcPct val="0"/>
              </a:spcAft>
              <a:buFont typeface="Arial" panose="020B0604020202020204" pitchFamily="34" charset="0"/>
              <a:buChar char="•"/>
              <a:defRPr sz="1400">
                <a:solidFill>
                  <a:schemeClr val="tx1"/>
                </a:solidFill>
                <a:latin typeface="Segoe UI" panose="020B0502040204020203" pitchFamily="34" charset="0"/>
                <a:ea typeface="微软雅黑" panose="020B0503020204020204" charset="-122"/>
              </a:defRPr>
            </a:lvl9pPr>
          </a:lstStyle>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en-US" altLang="zh-CN" sz="1400" noProof="0">
                <a:ln>
                  <a:noFill/>
                </a:ln>
                <a:solidFill>
                  <a:srgbClr val="8F8F8F"/>
                </a:solidFill>
                <a:effectLst/>
                <a:uLnTx/>
                <a:uFillTx/>
                <a:latin typeface="微软雅黑" panose="020B0503020204020204" charset="-122"/>
                <a:sym typeface="+mn-ea"/>
              </a:rPr>
              <a:t>  </a:t>
            </a:r>
            <a:r>
              <a:rPr lang="zh-CN" altLang="en-US" sz="1400" noProof="0">
                <a:ln>
                  <a:noFill/>
                </a:ln>
                <a:solidFill>
                  <a:srgbClr val="8F8F8F"/>
                </a:solidFill>
                <a:effectLst/>
                <a:uLnTx/>
                <a:uFillTx/>
                <a:latin typeface="微软雅黑" panose="020B0503020204020204" charset="-122"/>
                <a:sym typeface="+mn-ea"/>
              </a:rPr>
              <a:t>把框内的横笔画用一个竖笔画取代</a:t>
            </a:r>
            <a:r>
              <a:rPr lang="zh-CN" altLang="en-US" sz="1400" noProof="0">
                <a:ln>
                  <a:noFill/>
                </a:ln>
                <a:solidFill>
                  <a:srgbClr val="8F8F8F"/>
                </a:solidFill>
                <a:effectLst/>
                <a:uLnTx/>
                <a:uFillTx/>
                <a:latin typeface="微软雅黑" panose="020B0503020204020204" charset="-122"/>
                <a:sym typeface="+mn-ea"/>
              </a:rPr>
              <a:t>                                               </a:t>
            </a:r>
            <a:endParaRPr lang="zh-CN" altLang="en-US" sz="1400" noProof="0">
              <a:ln>
                <a:noFill/>
              </a:ln>
              <a:solidFill>
                <a:srgbClr val="8F8F8F"/>
              </a:solidFill>
              <a:effectLst/>
              <a:uLnTx/>
              <a:uFillTx/>
              <a:latin typeface="微软雅黑" panose="020B0503020204020204" charset="-122"/>
              <a:sym typeface="+mn-ea"/>
            </a:endParaRPr>
          </a:p>
          <a:p>
            <a:pPr marR="0" lvl="0" algn="l" defTabSz="914400" rtl="0" eaLnBrk="1" fontAlgn="base" latinLnBrk="0" hangingPunct="1">
              <a:lnSpc>
                <a:spcPct val="125000"/>
              </a:lnSpc>
              <a:spcBef>
                <a:spcPct val="0"/>
              </a:spcBef>
              <a:spcAft>
                <a:spcPts val="800"/>
              </a:spcAft>
              <a:buClrTx/>
              <a:buSzTx/>
              <a:buFont typeface="Wingdings" panose="05000000000000000000" charset="0"/>
              <a:buChar char="n"/>
              <a:defRPr/>
            </a:pPr>
            <a:r>
              <a:rPr lang="zh-CN" altLang="en-US" sz="1400" noProof="0">
                <a:ln>
                  <a:noFill/>
                </a:ln>
                <a:solidFill>
                  <a:srgbClr val="8F8F8F"/>
                </a:solidFill>
                <a:effectLst/>
                <a:uLnTx/>
                <a:uFillTx/>
                <a:latin typeface="微软雅黑" panose="020B0503020204020204" charset="-122"/>
                <a:sym typeface="+mn-ea"/>
              </a:rPr>
              <a:t>  把框内的横笔画做成垂直倾斜处理</a:t>
            </a:r>
            <a:endParaRPr lang="zh-CN" altLang="en-US" sz="1400" noProof="0">
              <a:ln>
                <a:noFill/>
              </a:ln>
              <a:solidFill>
                <a:srgbClr val="8F8F8F"/>
              </a:solidFill>
              <a:effectLst/>
              <a:uLnTx/>
              <a:uFillTx/>
              <a:latin typeface="微软雅黑" panose="020B0503020204020204" charset="-122"/>
              <a:sym typeface="+mn-ea"/>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a:p>
            <a:pPr marL="0" marR="0" lvl="0" indent="0" algn="ctr" defTabSz="914400" rtl="0" eaLnBrk="1" fontAlgn="base" latinLnBrk="0" hangingPunct="1">
              <a:lnSpc>
                <a:spcPct val="125000"/>
              </a:lnSpc>
              <a:spcBef>
                <a:spcPct val="0"/>
              </a:spcBef>
              <a:spcAft>
                <a:spcPts val="800"/>
              </a:spcAft>
              <a:buClrTx/>
              <a:buSzTx/>
              <a:buFont typeface="Arial" panose="020B0604020202020204" pitchFamily="34" charset="0"/>
              <a:buNone/>
              <a:defRPr/>
            </a:pPr>
            <a:endParaRPr kumimoji="0" lang="zh-CN" altLang="en-US" sz="1400" b="0" u="none" strike="noStrike" kern="1200" cap="none" spc="0" normalizeH="0" baseline="0" noProof="0">
              <a:ln>
                <a:noFill/>
              </a:ln>
              <a:solidFill>
                <a:srgbClr val="8F8F8F"/>
              </a:solidFill>
              <a:effectLst/>
              <a:uLnTx/>
              <a:uFillTx/>
              <a:latin typeface="微软雅黑" panose="020B0503020204020204" charset="-122"/>
              <a:cs typeface="+mn-cs"/>
            </a:endParaRPr>
          </a:p>
        </p:txBody>
      </p:sp>
    </p:spTree>
  </p:cSld>
  <p:clrMapOvr>
    <a:masterClrMapping/>
  </p:clrMapOvr>
  <p:transition spd="med">
    <p:pull/>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PA" val="v4.1.3"/>
</p:tagLst>
</file>

<file path=ppt/tags/tag63.xml><?xml version="1.0" encoding="utf-8"?>
<p:tagLst xmlns:p="http://schemas.openxmlformats.org/presentationml/2006/main">
  <p:tag name="PA" val="v4.1.3"/>
</p:tagLst>
</file>

<file path=ppt/tags/tag64.xml><?xml version="1.0" encoding="utf-8"?>
<p:tagLst xmlns:p="http://schemas.openxmlformats.org/presentationml/2006/main">
  <p:tag name="PA" val="v4.1.3"/>
</p:tagLst>
</file>

<file path=ppt/tags/tag65.xml><?xml version="1.0" encoding="utf-8"?>
<p:tagLst xmlns:p="http://schemas.openxmlformats.org/presentationml/2006/main">
  <p:tag name="PA" val="v4.1.3"/>
</p:tagLst>
</file>

<file path=ppt/tags/tag66.xml><?xml version="1.0" encoding="utf-8"?>
<p:tagLst xmlns:p="http://schemas.openxmlformats.org/presentationml/2006/main">
  <p:tag name="PA" val="v4.1.3"/>
</p:tagLst>
</file>

<file path=ppt/tags/tag67.xml><?xml version="1.0" encoding="utf-8"?>
<p:tagLst xmlns:p="http://schemas.openxmlformats.org/presentationml/2006/main">
  <p:tag name="PA" val="v4.1.3"/>
</p:tagLst>
</file>

<file path=ppt/tags/tag68.xml><?xml version="1.0" encoding="utf-8"?>
<p:tagLst xmlns:p="http://schemas.openxmlformats.org/presentationml/2006/main">
  <p:tag name="PA" val="v4.1.3"/>
</p:tagLst>
</file>

<file path=ppt/tags/tag69.xml><?xml version="1.0" encoding="utf-8"?>
<p:tagLst xmlns:p="http://schemas.openxmlformats.org/presentationml/2006/main">
  <p:tag name="PA" val="v4.1.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A" val="v4.1.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2407</Words>
  <Application>WPS 演示</Application>
  <PresentationFormat>宽屏</PresentationFormat>
  <Paragraphs>213</Paragraphs>
  <Slides>28</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微软雅黑</vt:lpstr>
      <vt:lpstr>Segoe UI</vt:lpstr>
      <vt:lpstr>Arial Narrow</vt:lpstr>
      <vt:lpstr>Arial Unicode MS</vt:lpstr>
      <vt:lpstr>Bauhaus 93</vt:lpstr>
      <vt:lpstr>Calibri</vt:lpstr>
      <vt:lpstr>Century Gothic</vt:lpstr>
      <vt:lpstr>Century</vt:lpstr>
      <vt:lpstr>Segoe Print</vt:lpstr>
      <vt:lpstr>Wingdings</vt:lpstr>
      <vt:lpstr>方正兰亭黑_GBK</vt:lpstr>
      <vt:lpstr>Office 主题​​</vt:lpstr>
      <vt:lpstr>PowerPoint 演示文稿</vt:lpstr>
      <vt:lpstr>PowerPoint 演示文稿</vt:lpstr>
      <vt:lpstr>PowerPoint 演示文稿</vt:lpstr>
      <vt:lpstr>PowerPoint 演示文稿</vt:lpstr>
      <vt:lpstr>笔画取代法</vt:lpstr>
      <vt:lpstr>笔画取代法</vt:lpstr>
      <vt:lpstr>笔画取代法</vt:lpstr>
      <vt:lpstr>笔画取代法</vt:lpstr>
      <vt:lpstr>PowerPoint 演示文稿</vt:lpstr>
      <vt:lpstr>笔画取代法</vt:lpstr>
      <vt:lpstr>笔画美化</vt:lpstr>
      <vt:lpstr>笔画美化</vt:lpstr>
      <vt:lpstr>笔画美化</vt:lpstr>
      <vt:lpstr>笔画美化</vt:lpstr>
      <vt:lpstr>PowerPoint 演示文稿</vt:lpstr>
      <vt:lpstr>笔画美化</vt:lpstr>
      <vt:lpstr>笔画美化</vt:lpstr>
      <vt:lpstr>笔画美化</vt:lpstr>
      <vt:lpstr>笔画美化</vt:lpstr>
      <vt:lpstr>PowerPoint 演示文稿</vt:lpstr>
      <vt:lpstr>「口」部首的处理法</vt:lpstr>
      <vt:lpstr>「口」部首的处理法</vt:lpstr>
      <vt:lpstr>「口」部首的处理法</vt:lpstr>
      <vt:lpstr>笔画间关系处理</vt:lpstr>
      <vt:lpstr>笔画间关系处理</vt:lpstr>
      <vt:lpstr>笔画间关系处理</vt:lpstr>
      <vt:lpstr>笔画间关系处理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☆弱氺③仟☆</cp:lastModifiedBy>
  <cp:revision>21</cp:revision>
  <dcterms:created xsi:type="dcterms:W3CDTF">2019-04-12T09:30:00Z</dcterms:created>
  <dcterms:modified xsi:type="dcterms:W3CDTF">2019-06-26T06:49:31Z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2052-11.1.0.8812</vt:lpwstr>
  </property>
</Properties>
</file>